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7"/>
  </p:notesMasterIdLst>
  <p:handoutMasterIdLst>
    <p:handoutMasterId r:id="rId8"/>
  </p:handoutMasterIdLst>
  <p:sldIdLst>
    <p:sldId id="310" r:id="rId2"/>
    <p:sldId id="316" r:id="rId3"/>
    <p:sldId id="287" r:id="rId4"/>
    <p:sldId id="314" r:id="rId5"/>
    <p:sldId id="31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9387-0BF1-BD4B-82DB-8A83CC8A13A2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3620-F066-FD43-8131-C52B6070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1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0FAE-88D8-454B-9CF3-35A8E351A86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94AA-8257-F747-BDB0-926EDE317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1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8CCE19-1F81-BB43-A5B5-C6F116DD7345}" type="slidenum">
              <a:rPr lang="en-GB">
                <a:latin typeface="Calibri" charset="0"/>
              </a:rPr>
              <a:pPr eaLnBrk="1" hangingPunct="1"/>
              <a:t>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FB162BF-B5A9-0A4F-8FDD-B136166AD6C7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E258BB04-46D8-F042-A297-EA7B8CD1BAD3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35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AE70C454-152D-F443-9F95-9FE9E7140389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005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9995F78-7BC2-4046-8BBF-806A309AA4C9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842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1B61CEC5-0B23-894D-AC19-BA099B4E33D7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876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018543E4-F8B2-CE44-B79E-4247454B2335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1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B9942F75-83A7-4D47-AB07-2BA384161AE4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40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DFBA-C0F6-ED4B-BCDA-32A6631C0FE3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99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B67-253C-2746-AEC6-9E99B13777CE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40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A3E8-4032-6247-8EC9-D185C447374C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245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1E5316A0-692F-7242-B919-D5A2EFB570E2}" type="datetime1">
              <a:rPr lang="en-GB" smtClean="0"/>
              <a:t>22/04/2020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9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E99E-CA3E-5C4E-B8AC-E6248FD98227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96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9879-EA75-0245-9CBC-230B5DD49076}" type="datetime1">
              <a:rPr lang="en-GB" smtClean="0"/>
              <a:t>22/04/2020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14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D923-9E3A-1A42-AC2A-4389BDBBA532}" type="datetime1">
              <a:rPr lang="en-GB" smtClean="0"/>
              <a:t>22/04/2020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99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94C-ABB1-4D47-A6BA-8C5B47AB94F7}" type="datetime1">
              <a:rPr lang="en-GB" smtClean="0"/>
              <a:t>22/04/2020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246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90BCB795-8DEE-CC44-A959-1ED828D551E3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 algn="l" eaLnBrk="1" latinLnBrk="0" hangingPunct="1"/>
            <a:fld id="{81E8FECA-B8EB-EB41-857D-F1D7E539CE67}" type="datetime1">
              <a:rPr lang="en-GB" smtClean="0"/>
              <a:t>22/04/2020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kumimoji="0" lang="en-US"/>
              <a:t>the art of thinking and rethinking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l" eaLnBrk="1" latinLnBrk="0" hangingPunct="1"/>
            <a:fld id="{CF355B35-2D55-9149-83F4-9EF093952A89}" type="datetime1">
              <a:rPr lang="en-GB" smtClean="0"/>
              <a:t>22/04/2020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 eaLnBrk="1" latinLnBrk="0" hangingPunct="1"/>
            <a:r>
              <a:rPr kumimoji="0" lang="en-US" sz="1300">
                <a:solidFill>
                  <a:schemeClr val="bg2">
                    <a:tint val="60000"/>
                    <a:satMod val="155000"/>
                  </a:schemeClr>
                </a:solidFill>
              </a:rPr>
              <a:t>the art of thinking and rethinking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74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fOH_RKgm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>
            <a:extLst>
              <a:ext uri="{FF2B5EF4-FFF2-40B4-BE49-F238E27FC236}">
                <a16:creationId xmlns:a16="http://schemas.microsoft.com/office/drawing/2014/main" id="{5B2CDBD6-EE97-45FF-9E42-B1C8EA98F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6" cy="3200400"/>
          </a:xfrm>
        </p:spPr>
        <p:txBody>
          <a:bodyPr>
            <a:normAutofit/>
          </a:bodyPr>
          <a:lstStyle/>
          <a:p>
            <a:r>
              <a:rPr lang="en-US"/>
              <a:t>Popular culture:</a:t>
            </a:r>
            <a:br>
              <a:rPr lang="en-GB"/>
            </a:br>
            <a:r>
              <a:rPr lang="en-GB"/>
              <a:t>The Other, Robot, Artificial Intelligence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6059" y="5883275"/>
            <a:ext cx="56578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the art of thinking and rethinking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5883275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/>
              <a:pPr>
                <a:spcAft>
                  <a:spcPts val="600"/>
                </a:spcAft>
              </a:pPr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974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C60D537-5691-4B46-A54E-55D30F57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000" b="1"/>
              <a:t>Animistic tradition </a:t>
            </a:r>
            <a:br>
              <a:rPr lang="en-US" sz="1000" b="1"/>
            </a:br>
            <a:br>
              <a:rPr lang="en-US" sz="1000" b="1"/>
            </a:br>
            <a:r>
              <a:rPr lang="en-GB" sz="1000" b="1">
                <a:effectLst/>
              </a:rPr>
              <a:t>Prometheus</a:t>
            </a:r>
            <a:r>
              <a:rPr lang="en-GB" sz="1000">
                <a:effectLst/>
              </a:rPr>
              <a:t> is a Titan, culture hero, and trickster figure who is credited with the creation of humanity from clay….</a:t>
            </a:r>
            <a:br>
              <a:rPr lang="en-GB" sz="1000">
                <a:effectLst/>
              </a:rPr>
            </a:br>
            <a:br>
              <a:rPr lang="en-US" sz="1000"/>
            </a:br>
            <a:r>
              <a:rPr lang="en-US" sz="1000"/>
              <a:t>GOLEM </a:t>
            </a:r>
            <a:r>
              <a:rPr lang="en-US" sz="1000">
                <a:hlinkClick r:id="rId3"/>
              </a:rPr>
              <a:t>https://www.youtube.com/watch?v=UCfOH_RKgmU</a:t>
            </a:r>
            <a:r>
              <a:rPr lang="en-US" sz="1000"/>
              <a:t> </a:t>
            </a:r>
            <a:br>
              <a:rPr lang="en-US" sz="1000"/>
            </a:br>
            <a:br>
              <a:rPr lang="en-US" sz="1000"/>
            </a:br>
            <a:r>
              <a:rPr lang="en-US" sz="1000"/>
              <a:t>Frankenstein's Monster</a:t>
            </a:r>
            <a:br>
              <a:rPr lang="en-US" sz="1000"/>
            </a:br>
            <a:endParaRPr lang="en-US" sz="100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3EAB8D-B506-E142-8DAB-36C60438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2732755" cy="32162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>
                <a:latin typeface="+mj-lt"/>
              </a:rPr>
              <a:t>Mechanic tradition/science</a:t>
            </a:r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r>
              <a:rPr lang="en-US" sz="1600" b="1"/>
              <a:t>Techniska</a:t>
            </a:r>
            <a:r>
              <a:rPr lang="en-US" sz="1600" b="1" dirty="0"/>
              <a:t> </a:t>
            </a:r>
            <a:r>
              <a:rPr lang="en-US" sz="1600" b="1"/>
              <a:t>Museet</a:t>
            </a:r>
            <a:r>
              <a:rPr lang="en-US" sz="1600" b="1" dirty="0"/>
              <a:t> 2019/2020 (from The Science Museum, London)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9D18A-F1EA-F243-9029-BB86CB53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059" y="5883275"/>
            <a:ext cx="56578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the art of thinking and rethinking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DA62D-B1A7-DD4B-A6FC-241A8000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5883275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mtClean="0"/>
              <a:pPr>
                <a:spcAft>
                  <a:spcPts val="600"/>
                </a:spcAft>
              </a:pPr>
              <a:t>2</a:t>
            </a:fld>
            <a:endParaRPr kumimoji="0"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8FA82E-244F-C245-A1BD-D7F9BBA82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45" y="1868361"/>
            <a:ext cx="5187475" cy="28012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6865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</a:rPr>
              <a:t>Metropolis by Fritz Lang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1"/>
          </p:nvPr>
        </p:nvSpPr>
        <p:spPr>
          <a:xfrm>
            <a:off x="482394" y="2666999"/>
            <a:ext cx="2732755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Enlightenment (Immanuel Kant)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Reason 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Technology 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The body under control (medicine, eugenic theories) 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The belief of human being being replaceable 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</a:rPr>
              <a:t>(trains, photography, opticians, cars, phone)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6059" y="5883275"/>
            <a:ext cx="5657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kumimoji="0" lang="en-US" sz="9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 art of thinking and rethinking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5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D1C40103-CA83-4C44-94EE-EE14F170DEB9}" type="slidenum">
              <a:rPr lang="en-US" sz="9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defTabSz="914400" eaLnBrk="1" hangingPunct="1">
                <a:spcAft>
                  <a:spcPts val="600"/>
                </a:spcAft>
              </a:pPr>
              <a:t>3</a:t>
            </a:fld>
            <a:endParaRPr lang="en-US" sz="90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7" name="Content Placeholder 5" descr="40551-maria_fritz_lang_rsquo_s_metropolis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12142"/>
          <a:stretch/>
        </p:blipFill>
        <p:spPr>
          <a:xfrm>
            <a:off x="3473245" y="645106"/>
            <a:ext cx="5187475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5223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7118" y="4363271"/>
            <a:ext cx="7259448" cy="1066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Metropolis</a:t>
            </a:r>
            <a:b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analyzing fragment</a:t>
            </a:r>
          </a:p>
        </p:txBody>
      </p:sp>
      <p:pic>
        <p:nvPicPr>
          <p:cNvPr id="10" name="Content Placeholder 9" descr="metropolis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r="1780" b="1"/>
          <a:stretch/>
        </p:blipFill>
        <p:spPr>
          <a:xfrm>
            <a:off x="20" y="10"/>
            <a:ext cx="2283694" cy="4273816"/>
          </a:xfrm>
          <a:prstGeom prst="rect">
            <a:avLst/>
          </a:prstGeom>
        </p:spPr>
      </p:pic>
      <p:pic>
        <p:nvPicPr>
          <p:cNvPr id="12" name="Picture 11" descr="metropolis 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9" r="37027" b="-1"/>
          <a:stretch/>
        </p:blipFill>
        <p:spPr>
          <a:xfrm>
            <a:off x="2283714" y="10"/>
            <a:ext cx="2292858" cy="4273816"/>
          </a:xfrm>
          <a:prstGeom prst="rect">
            <a:avLst/>
          </a:prstGeom>
        </p:spPr>
      </p:pic>
      <p:pic>
        <p:nvPicPr>
          <p:cNvPr id="9" name="Content Placeholder 8" descr=" 7.jpg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r="27755" b="2"/>
          <a:stretch/>
        </p:blipFill>
        <p:spPr>
          <a:xfrm>
            <a:off x="4576572" y="10"/>
            <a:ext cx="2283714" cy="4273816"/>
          </a:xfrm>
          <a:prstGeom prst="rect">
            <a:avLst/>
          </a:prstGeom>
        </p:spPr>
      </p:pic>
      <p:pic>
        <p:nvPicPr>
          <p:cNvPr id="11" name="Picture 10" descr="metropolis 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47089" b="-2"/>
          <a:stretch/>
        </p:blipFill>
        <p:spPr>
          <a:xfrm rot="21600000">
            <a:off x="6860286" y="10"/>
            <a:ext cx="2283714" cy="42738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6059" y="6217920"/>
            <a:ext cx="5657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kumimoji="0" lang="en-US" sz="900" b="1" i="0" kern="120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 art of thinking and rethinking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6217920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C592886-E571-45D5-8B56-343DC94F8FA6}" type="slidenum">
              <a:rPr kumimoji="0" lang="en-US" sz="900" smtClean="0"/>
              <a:pPr defTabSz="914400">
                <a:spcAft>
                  <a:spcPts val="600"/>
                </a:spcAft>
              </a:pPr>
              <a:t>4</a:t>
            </a:fld>
            <a:endParaRPr kumimoji="0" lang="en-US" sz="900"/>
          </a:p>
        </p:txBody>
      </p:sp>
    </p:spTree>
    <p:extLst>
      <p:ext uri="{BB962C8B-B14F-4D97-AF65-F5344CB8AC3E}">
        <p14:creationId xmlns:p14="http://schemas.microsoft.com/office/powerpoint/2010/main" val="393604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FE1F61-5918-2649-B423-35BCE21A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259" y="865974"/>
            <a:ext cx="6507166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Black mirror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538CC-B802-6449-BDF7-57EE0DA5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059" y="6263335"/>
            <a:ext cx="5657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900">
                <a:solidFill>
                  <a:srgbClr val="E6E6E6"/>
                </a:solidFill>
              </a:rPr>
              <a:t>the art of thinking and rethinking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78071-7D12-E54E-BD76-838EAF2E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6263335"/>
            <a:ext cx="4133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592886-E571-45D5-8B56-343DC94F8FA6}" type="slidenum">
              <a:rPr kumimoji="0" lang="en-US" sz="900" b="1" i="0" kern="1200">
                <a:solidFill>
                  <a:srgbClr val="E6E6E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kumimoji="0" lang="en-US" sz="900" b="1" i="0" kern="1200">
              <a:solidFill>
                <a:srgbClr val="E6E6E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22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Macintosh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Popular culture: The Other, Robot, Artificial Intelligence</vt:lpstr>
      <vt:lpstr>Animistic tradition   Prometheus is a Titan, culture hero, and trickster figure who is credited with the creation of humanity from clay….  GOLEM https://www.youtube.com/watch?v=UCfOH_RKgmU   Frankenstein's Monster </vt:lpstr>
      <vt:lpstr>Metropolis by Fritz Lang</vt:lpstr>
      <vt:lpstr>Metropolis analyzing fragment</vt:lpstr>
      <vt:lpstr>Black mirror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culture: The Other, Robot, Artificial Intelligence</dc:title>
  <dc:creator>Urszula Chowaniec</dc:creator>
  <cp:lastModifiedBy>Urszula Chowaniec</cp:lastModifiedBy>
  <cp:revision>1</cp:revision>
  <dcterms:created xsi:type="dcterms:W3CDTF">2020-04-22T21:56:50Z</dcterms:created>
  <dcterms:modified xsi:type="dcterms:W3CDTF">2020-04-22T21:57:07Z</dcterms:modified>
</cp:coreProperties>
</file>