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 snapToGrid="0" snapToObjects="1">
      <p:cViewPr varScale="1">
        <p:scale>
          <a:sx n="105" d="100"/>
          <a:sy n="105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A9A5A-02F5-D24A-861F-6A83ED34668A}" type="datetimeFigureOut">
              <a:rPr lang="en-US" smtClean="0"/>
              <a:t>4/22/20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493D2-44EE-2E40-B8A7-BA48AB463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19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85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80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21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07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8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41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0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82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39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21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0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47" r:id="rId5"/>
    <p:sldLayoutId id="2147483748" r:id="rId6"/>
    <p:sldLayoutId id="2147483754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9ypg71Aixw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locaust.de/" TargetMode="External"/><Relationship Id="rId2" Type="http://schemas.openxmlformats.org/officeDocument/2006/relationships/hyperlink" Target="https://www.demilked.com/holocaust-memorial-selfies-yolocaust-shahak-shapir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rsobooks.com/blogs/4321-the-selfie-and-the-self-in-defence-of-duckface" TargetMode="External"/><Relationship Id="rId2" Type="http://schemas.openxmlformats.org/officeDocument/2006/relationships/hyperlink" Target="https://www.ncbi.nlm.nih.gov/pmc/articles/PMC5239793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9c0pi0vT-qU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573263-CCCA-2E4F-8A09-D6A4523E4C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r>
              <a:rPr lang="en-US" dirty="0"/>
              <a:t>Popular Culture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719414-5250-0A44-9A36-E46B1530B3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000"/>
              <a:t>Pop… looking for a definition</a:t>
            </a:r>
          </a:p>
          <a:p>
            <a:pPr>
              <a:lnSpc>
                <a:spcPct val="90000"/>
              </a:lnSpc>
            </a:pPr>
            <a:endParaRPr lang="en-US" sz="1000"/>
          </a:p>
          <a:p>
            <a:pPr>
              <a:lnSpc>
                <a:spcPct val="90000"/>
              </a:lnSpc>
            </a:pPr>
            <a:r>
              <a:rPr lang="en-US" sz="1000"/>
              <a:t>(The Art of Thinking and Re-Thinking)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D3E3C39-2C33-4814-8C5C-C0E9B9E3EB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842" r="19773" b="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ABEC83-73BC-1C46-B06D-3C2D08C5D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29996" y="6356350"/>
            <a:ext cx="2743192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The Art of Thinking: Pop Culture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8E2009-FE01-0240-8127-8C4C31A9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6648A3E-9969-584C-B082-42F8A6B60F6E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587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AA005-D33D-7B4C-AD25-4F33F99FF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</a:t>
            </a:r>
            <a:r>
              <a:rPr lang="en-US">
                <a:hlinkClick r:id="rId2"/>
              </a:rPr>
              <a:t>=9ypg71Aixwc</a:t>
            </a:r>
            <a:r>
              <a:rPr lang="en-US"/>
              <a:t> </a:t>
            </a:r>
          </a:p>
        </p:txBody>
      </p:sp>
      <p:pic>
        <p:nvPicPr>
          <p:cNvPr id="5" name="Content Placeholder 4" descr="A person holding a guitar&#10;&#10;Description automatically generated">
            <a:extLst>
              <a:ext uri="{FF2B5EF4-FFF2-40B4-BE49-F238E27FC236}">
                <a16:creationId xmlns:a16="http://schemas.microsoft.com/office/drawing/2014/main" id="{809235C3-FB02-A74D-95B2-8A6CFF6966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72145" y="2011363"/>
            <a:ext cx="8047709" cy="4160837"/>
          </a:xfrm>
        </p:spPr>
      </p:pic>
    </p:spTree>
    <p:extLst>
      <p:ext uri="{BB962C8B-B14F-4D97-AF65-F5344CB8AC3E}">
        <p14:creationId xmlns:p14="http://schemas.microsoft.com/office/powerpoint/2010/main" val="3504171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EF6341-7BEC-8345-AF02-3745A9BCC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4620584" cy="45671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Let’s talk about our popular culture?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F4BB86-CBB1-4A43-A653-D6DED98A3D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636" r="23326" b="-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21290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839A9B9-F246-4779-A2BA-7AD3DAB54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CC98CD-2046-2F47-A973-4C316675C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834964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/>
              <a:t>Selfie?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89FF3C7-B796-4C63-BF20-B2EE568883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96" y="1"/>
            <a:ext cx="11282409" cy="2930115"/>
          </a:xfrm>
          <a:custGeom>
            <a:avLst/>
            <a:gdLst>
              <a:gd name="connsiteX0" fmla="*/ 1277174 w 11282409"/>
              <a:gd name="connsiteY0" fmla="*/ 0 h 2930115"/>
              <a:gd name="connsiteX1" fmla="*/ 11077320 w 11282409"/>
              <a:gd name="connsiteY1" fmla="*/ 0 h 2930115"/>
              <a:gd name="connsiteX2" fmla="*/ 10933044 w 11282409"/>
              <a:gd name="connsiteY2" fmla="*/ 93916 h 2930115"/>
              <a:gd name="connsiteX3" fmla="*/ 11087630 w 11282409"/>
              <a:gd name="connsiteY3" fmla="*/ 165214 h 2930115"/>
              <a:gd name="connsiteX4" fmla="*/ 10401271 w 11282409"/>
              <a:gd name="connsiteY4" fmla="*/ 582307 h 2930115"/>
              <a:gd name="connsiteX5" fmla="*/ 11038163 w 11282409"/>
              <a:gd name="connsiteY5" fmla="*/ 511009 h 2930115"/>
              <a:gd name="connsiteX6" fmla="*/ 11004154 w 11282409"/>
              <a:gd name="connsiteY6" fmla="*/ 568047 h 2930115"/>
              <a:gd name="connsiteX7" fmla="*/ 10970146 w 11282409"/>
              <a:gd name="connsiteY7" fmla="*/ 625085 h 2930115"/>
              <a:gd name="connsiteX8" fmla="*/ 11270042 w 11282409"/>
              <a:gd name="connsiteY8" fmla="*/ 589437 h 2930115"/>
              <a:gd name="connsiteX9" fmla="*/ 11270042 w 11282409"/>
              <a:gd name="connsiteY9" fmla="*/ 650039 h 2930115"/>
              <a:gd name="connsiteX10" fmla="*/ 11177291 w 11282409"/>
              <a:gd name="connsiteY10" fmla="*/ 721337 h 2930115"/>
              <a:gd name="connsiteX11" fmla="*/ 11270042 w 11282409"/>
              <a:gd name="connsiteY11" fmla="*/ 703512 h 2930115"/>
              <a:gd name="connsiteX12" fmla="*/ 11282409 w 11282409"/>
              <a:gd name="connsiteY12" fmla="*/ 703512 h 2930115"/>
              <a:gd name="connsiteX13" fmla="*/ 11282409 w 11282409"/>
              <a:gd name="connsiteY13" fmla="*/ 981574 h 2930115"/>
              <a:gd name="connsiteX14" fmla="*/ 4053985 w 11282409"/>
              <a:gd name="connsiteY14" fmla="*/ 2928005 h 2930115"/>
              <a:gd name="connsiteX15" fmla="*/ 3386175 w 11282409"/>
              <a:gd name="connsiteY15" fmla="*/ 2892355 h 2930115"/>
              <a:gd name="connsiteX16" fmla="*/ 3228499 w 11282409"/>
              <a:gd name="connsiteY16" fmla="*/ 2774714 h 2930115"/>
              <a:gd name="connsiteX17" fmla="*/ 3389267 w 11282409"/>
              <a:gd name="connsiteY17" fmla="*/ 2717676 h 2930115"/>
              <a:gd name="connsiteX18" fmla="*/ 3883942 w 11282409"/>
              <a:gd name="connsiteY18" fmla="*/ 2535866 h 2930115"/>
              <a:gd name="connsiteX19" fmla="*/ 3401634 w 11282409"/>
              <a:gd name="connsiteY19" fmla="*/ 2564386 h 2930115"/>
              <a:gd name="connsiteX20" fmla="*/ 4087994 w 11282409"/>
              <a:gd name="connsiteY20" fmla="*/ 2414660 h 2930115"/>
              <a:gd name="connsiteX21" fmla="*/ 4285864 w 11282409"/>
              <a:gd name="connsiteY21" fmla="*/ 2336233 h 2930115"/>
              <a:gd name="connsiteX22" fmla="*/ 4091088 w 11282409"/>
              <a:gd name="connsiteY22" fmla="*/ 2304149 h 2930115"/>
              <a:gd name="connsiteX23" fmla="*/ 3148114 w 11282409"/>
              <a:gd name="connsiteY23" fmla="*/ 2400401 h 2930115"/>
              <a:gd name="connsiteX24" fmla="*/ 3058455 w 11282409"/>
              <a:gd name="connsiteY24" fmla="*/ 2411095 h 2930115"/>
              <a:gd name="connsiteX25" fmla="*/ 2443203 w 11282409"/>
              <a:gd name="connsiteY25" fmla="*/ 2336233 h 2930115"/>
              <a:gd name="connsiteX26" fmla="*/ 2786383 w 11282409"/>
              <a:gd name="connsiteY26" fmla="*/ 2257805 h 2930115"/>
              <a:gd name="connsiteX27" fmla="*/ 2390644 w 11282409"/>
              <a:gd name="connsiteY27" fmla="*/ 2211461 h 2930115"/>
              <a:gd name="connsiteX28" fmla="*/ 1911429 w 11282409"/>
              <a:gd name="connsiteY28" fmla="*/ 2168683 h 2930115"/>
              <a:gd name="connsiteX29" fmla="*/ 1416755 w 11282409"/>
              <a:gd name="connsiteY29" fmla="*/ 2026087 h 2930115"/>
              <a:gd name="connsiteX30" fmla="*/ 1070483 w 11282409"/>
              <a:gd name="connsiteY30" fmla="*/ 1979743 h 2930115"/>
              <a:gd name="connsiteX31" fmla="*/ 1104491 w 11282409"/>
              <a:gd name="connsiteY31" fmla="*/ 1854972 h 2930115"/>
              <a:gd name="connsiteX32" fmla="*/ 1039566 w 11282409"/>
              <a:gd name="connsiteY32" fmla="*/ 1748026 h 2930115"/>
              <a:gd name="connsiteX33" fmla="*/ 1623900 w 11282409"/>
              <a:gd name="connsiteY33" fmla="*/ 1694553 h 2930115"/>
              <a:gd name="connsiteX34" fmla="*/ 1401296 w 11282409"/>
              <a:gd name="connsiteY34" fmla="*/ 1676728 h 2930115"/>
              <a:gd name="connsiteX35" fmla="*/ 1302362 w 11282409"/>
              <a:gd name="connsiteY35" fmla="*/ 1623255 h 2930115"/>
              <a:gd name="connsiteX36" fmla="*/ 1385838 w 11282409"/>
              <a:gd name="connsiteY36" fmla="*/ 1566216 h 2930115"/>
              <a:gd name="connsiteX37" fmla="*/ 1756843 w 11282409"/>
              <a:gd name="connsiteY37" fmla="*/ 1377277 h 2930115"/>
              <a:gd name="connsiteX38" fmla="*/ 721120 w 11282409"/>
              <a:gd name="connsiteY38" fmla="*/ 1387972 h 2930115"/>
              <a:gd name="connsiteX39" fmla="*/ 857154 w 11282409"/>
              <a:gd name="connsiteY39" fmla="*/ 1323803 h 2930115"/>
              <a:gd name="connsiteX40" fmla="*/ 2285525 w 11282409"/>
              <a:gd name="connsiteY40" fmla="*/ 924536 h 2930115"/>
              <a:gd name="connsiteX41" fmla="*/ 2569963 w 11282409"/>
              <a:gd name="connsiteY41" fmla="*/ 874628 h 2930115"/>
              <a:gd name="connsiteX42" fmla="*/ 1803218 w 11282409"/>
              <a:gd name="connsiteY42" fmla="*/ 856803 h 2930115"/>
              <a:gd name="connsiteX43" fmla="*/ 625276 w 11282409"/>
              <a:gd name="connsiteY43" fmla="*/ 682124 h 2930115"/>
              <a:gd name="connsiteX44" fmla="*/ 736578 w 11282409"/>
              <a:gd name="connsiteY44" fmla="*/ 521703 h 2930115"/>
              <a:gd name="connsiteX45" fmla="*/ 155336 w 11282409"/>
              <a:gd name="connsiteY45" fmla="*/ 550222 h 2930115"/>
              <a:gd name="connsiteX46" fmla="*/ 421223 w 11282409"/>
              <a:gd name="connsiteY46" fmla="*/ 425451 h 2930115"/>
              <a:gd name="connsiteX47" fmla="*/ 201712 w 11282409"/>
              <a:gd name="connsiteY47" fmla="*/ 404062 h 2930115"/>
              <a:gd name="connsiteX48" fmla="*/ 3843 w 11282409"/>
              <a:gd name="connsiteY48" fmla="*/ 314939 h 2930115"/>
              <a:gd name="connsiteX49" fmla="*/ 829329 w 11282409"/>
              <a:gd name="connsiteY49" fmla="*/ 175909 h 2930115"/>
              <a:gd name="connsiteX50" fmla="*/ 1045749 w 11282409"/>
              <a:gd name="connsiteY50" fmla="*/ 47572 h 2930115"/>
              <a:gd name="connsiteX51" fmla="*/ 1172509 w 11282409"/>
              <a:gd name="connsiteY51" fmla="*/ 11924 h 2930115"/>
              <a:gd name="connsiteX52" fmla="*/ 1257531 w 11282409"/>
              <a:gd name="connsiteY52" fmla="*/ 7914 h 2930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1282409" h="2930115">
                <a:moveTo>
                  <a:pt x="1277174" y="0"/>
                </a:moveTo>
                <a:lnTo>
                  <a:pt x="11077320" y="0"/>
                </a:lnTo>
                <a:lnTo>
                  <a:pt x="10933044" y="93916"/>
                </a:lnTo>
                <a:cubicBezTo>
                  <a:pt x="10973237" y="147389"/>
                  <a:pt x="11059805" y="83222"/>
                  <a:pt x="11087630" y="165214"/>
                </a:cubicBezTo>
                <a:cubicBezTo>
                  <a:pt x="10865028" y="304245"/>
                  <a:pt x="10660974" y="478924"/>
                  <a:pt x="10401271" y="582307"/>
                </a:cubicBezTo>
                <a:cubicBezTo>
                  <a:pt x="10614599" y="507443"/>
                  <a:pt x="10827927" y="543093"/>
                  <a:pt x="11038163" y="511009"/>
                </a:cubicBezTo>
                <a:cubicBezTo>
                  <a:pt x="11065988" y="553787"/>
                  <a:pt x="11019613" y="553787"/>
                  <a:pt x="11004154" y="568047"/>
                </a:cubicBezTo>
                <a:cubicBezTo>
                  <a:pt x="10988696" y="582307"/>
                  <a:pt x="10967053" y="593001"/>
                  <a:pt x="10970146" y="625085"/>
                </a:cubicBezTo>
                <a:cubicBezTo>
                  <a:pt x="11065988" y="639345"/>
                  <a:pt x="11171107" y="589437"/>
                  <a:pt x="11270042" y="589437"/>
                </a:cubicBezTo>
                <a:lnTo>
                  <a:pt x="11270042" y="650039"/>
                </a:lnTo>
                <a:cubicBezTo>
                  <a:pt x="11236032" y="671428"/>
                  <a:pt x="11192750" y="678558"/>
                  <a:pt x="11177291" y="721337"/>
                </a:cubicBezTo>
                <a:cubicBezTo>
                  <a:pt x="11208207" y="714208"/>
                  <a:pt x="11239125" y="710643"/>
                  <a:pt x="11270042" y="703512"/>
                </a:cubicBezTo>
                <a:lnTo>
                  <a:pt x="11282409" y="703512"/>
                </a:lnTo>
                <a:lnTo>
                  <a:pt x="11282409" y="981574"/>
                </a:lnTo>
                <a:cubicBezTo>
                  <a:pt x="9254245" y="2952959"/>
                  <a:pt x="4397165" y="2906615"/>
                  <a:pt x="4053985" y="2928005"/>
                </a:cubicBezTo>
                <a:cubicBezTo>
                  <a:pt x="3945776" y="2935134"/>
                  <a:pt x="3491294" y="2924439"/>
                  <a:pt x="3386175" y="2892355"/>
                </a:cubicBezTo>
                <a:cubicBezTo>
                  <a:pt x="3243956" y="2853141"/>
                  <a:pt x="3228499" y="2774714"/>
                  <a:pt x="3228499" y="2774714"/>
                </a:cubicBezTo>
                <a:cubicBezTo>
                  <a:pt x="3228499" y="2774714"/>
                  <a:pt x="3299608" y="2742630"/>
                  <a:pt x="3389267" y="2717676"/>
                </a:cubicBezTo>
                <a:cubicBezTo>
                  <a:pt x="3562404" y="2667768"/>
                  <a:pt x="3704623" y="2575080"/>
                  <a:pt x="3883942" y="2535866"/>
                </a:cubicBezTo>
                <a:cubicBezTo>
                  <a:pt x="3723173" y="2546561"/>
                  <a:pt x="3562404" y="2553691"/>
                  <a:pt x="3401634" y="2564386"/>
                </a:cubicBezTo>
                <a:cubicBezTo>
                  <a:pt x="3624237" y="2468133"/>
                  <a:pt x="3859208" y="2453874"/>
                  <a:pt x="4087994" y="2414660"/>
                </a:cubicBezTo>
                <a:cubicBezTo>
                  <a:pt x="4162197" y="2403966"/>
                  <a:pt x="4285864" y="2436049"/>
                  <a:pt x="4285864" y="2336233"/>
                </a:cubicBezTo>
                <a:cubicBezTo>
                  <a:pt x="4282774" y="2272064"/>
                  <a:pt x="4162197" y="2300584"/>
                  <a:pt x="4091088" y="2304149"/>
                </a:cubicBezTo>
                <a:cubicBezTo>
                  <a:pt x="3775732" y="2314843"/>
                  <a:pt x="3463469" y="2361187"/>
                  <a:pt x="3148114" y="2400401"/>
                </a:cubicBezTo>
                <a:cubicBezTo>
                  <a:pt x="3117196" y="2403966"/>
                  <a:pt x="3080097" y="2421790"/>
                  <a:pt x="3058455" y="2411095"/>
                </a:cubicBezTo>
                <a:cubicBezTo>
                  <a:pt x="2879135" y="2339797"/>
                  <a:pt x="2675082" y="2357622"/>
                  <a:pt x="2443203" y="2336233"/>
                </a:cubicBezTo>
                <a:cubicBezTo>
                  <a:pt x="2569963" y="2254241"/>
                  <a:pt x="2678173" y="2311278"/>
                  <a:pt x="2786383" y="2257805"/>
                </a:cubicBezTo>
                <a:cubicBezTo>
                  <a:pt x="2653440" y="2200766"/>
                  <a:pt x="2517405" y="2225722"/>
                  <a:pt x="2390644" y="2211461"/>
                </a:cubicBezTo>
                <a:cubicBezTo>
                  <a:pt x="2297893" y="2200766"/>
                  <a:pt x="1963988" y="2186507"/>
                  <a:pt x="1911429" y="2168683"/>
                </a:cubicBezTo>
                <a:cubicBezTo>
                  <a:pt x="1750660" y="2115209"/>
                  <a:pt x="1558974" y="2122339"/>
                  <a:pt x="1416755" y="2026087"/>
                </a:cubicBezTo>
                <a:cubicBezTo>
                  <a:pt x="1314728" y="1958354"/>
                  <a:pt x="1178693" y="2015393"/>
                  <a:pt x="1070483" y="1979743"/>
                </a:cubicBezTo>
                <a:cubicBezTo>
                  <a:pt x="1024107" y="1929835"/>
                  <a:pt x="1089033" y="1894186"/>
                  <a:pt x="1104491" y="1854972"/>
                </a:cubicBezTo>
                <a:cubicBezTo>
                  <a:pt x="1126133" y="1805064"/>
                  <a:pt x="1067391" y="1794370"/>
                  <a:pt x="1039566" y="1748026"/>
                </a:cubicBezTo>
                <a:cubicBezTo>
                  <a:pt x="1231252" y="1751591"/>
                  <a:pt x="1413663" y="1737331"/>
                  <a:pt x="1623900" y="1694553"/>
                </a:cubicBezTo>
                <a:cubicBezTo>
                  <a:pt x="1537332" y="1630384"/>
                  <a:pt x="1463130" y="1690987"/>
                  <a:pt x="1401296" y="1676728"/>
                </a:cubicBezTo>
                <a:cubicBezTo>
                  <a:pt x="1358012" y="1666033"/>
                  <a:pt x="1302362" y="1676728"/>
                  <a:pt x="1302362" y="1623255"/>
                </a:cubicBezTo>
                <a:cubicBezTo>
                  <a:pt x="1302362" y="1580476"/>
                  <a:pt x="1351829" y="1573345"/>
                  <a:pt x="1385838" y="1566216"/>
                </a:cubicBezTo>
                <a:cubicBezTo>
                  <a:pt x="1518781" y="1541262"/>
                  <a:pt x="1648633" y="1509178"/>
                  <a:pt x="1756843" y="1377277"/>
                </a:cubicBezTo>
                <a:cubicBezTo>
                  <a:pt x="1407480" y="1334499"/>
                  <a:pt x="1048840" y="1502049"/>
                  <a:pt x="721120" y="1387972"/>
                </a:cubicBezTo>
                <a:cubicBezTo>
                  <a:pt x="748945" y="1313109"/>
                  <a:pt x="813871" y="1327368"/>
                  <a:pt x="857154" y="1323803"/>
                </a:cubicBezTo>
                <a:cubicBezTo>
                  <a:pt x="1147775" y="1291720"/>
                  <a:pt x="2127849" y="903147"/>
                  <a:pt x="2285525" y="924536"/>
                </a:cubicBezTo>
                <a:cubicBezTo>
                  <a:pt x="2381369" y="935231"/>
                  <a:pt x="2480304" y="928101"/>
                  <a:pt x="2569963" y="874628"/>
                </a:cubicBezTo>
                <a:cubicBezTo>
                  <a:pt x="2678173" y="810460"/>
                  <a:pt x="1988721" y="945926"/>
                  <a:pt x="1803218" y="856803"/>
                </a:cubicBezTo>
                <a:cubicBezTo>
                  <a:pt x="1713559" y="814024"/>
                  <a:pt x="956090" y="689253"/>
                  <a:pt x="625276" y="682124"/>
                </a:cubicBezTo>
                <a:cubicBezTo>
                  <a:pt x="656194" y="614390"/>
                  <a:pt x="770587" y="617955"/>
                  <a:pt x="736578" y="521703"/>
                </a:cubicBezTo>
                <a:cubicBezTo>
                  <a:pt x="557259" y="514574"/>
                  <a:pt x="365573" y="575176"/>
                  <a:pt x="155336" y="550222"/>
                </a:cubicBezTo>
                <a:cubicBezTo>
                  <a:pt x="229537" y="464666"/>
                  <a:pt x="337746" y="471795"/>
                  <a:pt x="421223" y="425451"/>
                </a:cubicBezTo>
                <a:cubicBezTo>
                  <a:pt x="356297" y="361283"/>
                  <a:pt x="275913" y="400497"/>
                  <a:pt x="201712" y="404062"/>
                </a:cubicBezTo>
                <a:cubicBezTo>
                  <a:pt x="136786" y="407627"/>
                  <a:pt x="-27075" y="318505"/>
                  <a:pt x="3843" y="314939"/>
                </a:cubicBezTo>
                <a:cubicBezTo>
                  <a:pt x="282096" y="293551"/>
                  <a:pt x="551076" y="197299"/>
                  <a:pt x="829329" y="175909"/>
                </a:cubicBezTo>
                <a:cubicBezTo>
                  <a:pt x="922080" y="168779"/>
                  <a:pt x="1027200" y="175909"/>
                  <a:pt x="1045749" y="47572"/>
                </a:cubicBezTo>
                <a:cubicBezTo>
                  <a:pt x="1048840" y="11924"/>
                  <a:pt x="1039566" y="4795"/>
                  <a:pt x="1172509" y="11924"/>
                </a:cubicBezTo>
                <a:cubicBezTo>
                  <a:pt x="1198789" y="13707"/>
                  <a:pt x="1228933" y="14598"/>
                  <a:pt x="1257531" y="7914"/>
                </a:cubicBezTo>
                <a:close/>
              </a:path>
            </a:pathLst>
          </a:custGeom>
          <a:solidFill>
            <a:srgbClr val="178AD5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617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45A23-07FE-F94C-A3AF-1B835CC8A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This link may cause an emotion reaction, it refers to the project that draws public attention to inappropriate selfies in the Holocaust memorial sites.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C97E0-C346-034C-AD4E-4DCFE4D53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https://www.demilked.com/holocaust-memorial-selfies-yolocaust-shahak-shapira/</a:t>
            </a:r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Project: </a:t>
            </a:r>
            <a:r>
              <a:rPr lang="en-GB" dirty="0">
                <a:hlinkClick r:id="rId3"/>
              </a:rPr>
              <a:t>https://yolocaust.de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0605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FF6DE-65C4-1E4B-BCE1-8705972B2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 Selfies: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8FA95-2E29-FF46-B29F-FC370AF2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https://www.ncbi.nlm.nih.gov/pmc/articles/PMC5239793/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And </a:t>
            </a:r>
          </a:p>
          <a:p>
            <a:r>
              <a:rPr lang="en-GB" dirty="0">
                <a:hlinkClick r:id="rId3"/>
              </a:rPr>
              <a:t>https://www.versobooks.com/blogs/4321-the-selfie-and-the-self-in-defence-of-duckface</a:t>
            </a:r>
            <a:endParaRPr lang="en-GB" dirty="0"/>
          </a:p>
          <a:p>
            <a:endParaRPr lang="en-GB" dirty="0"/>
          </a:p>
          <a:p>
            <a:r>
              <a:rPr lang="en-GB" dirty="0"/>
              <a:t>Simon Blackburn (the RSA): </a:t>
            </a:r>
            <a:r>
              <a:rPr lang="en-GB" dirty="0">
                <a:hlinkClick r:id="rId4"/>
              </a:rPr>
              <a:t>https://www.youtube.com/watch?v=9c0pi0vT-qU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2418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E20309-1FB9-4818-BAFA-9C4C05341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178AD5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1BC1D9-2E0B-4A45-9755-65BF658F8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524250" cy="5431376"/>
          </a:xfrm>
        </p:spPr>
        <p:txBody>
          <a:bodyPr>
            <a:normAutofit/>
          </a:bodyPr>
          <a:lstStyle/>
          <a:p>
            <a:r>
              <a:rPr lang="en-GB" dirty="0"/>
              <a:t>Your motivations of taking selfies: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34253-3DF8-9E46-B872-72A26EA4C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anchor="ctr">
            <a:normAutofit/>
          </a:bodyPr>
          <a:lstStyle/>
          <a:p>
            <a:r>
              <a:rPr lang="en-GB" sz="2000"/>
              <a:t>Look through last 10 selfies you have taken: what is the span of time?</a:t>
            </a:r>
          </a:p>
          <a:p>
            <a:r>
              <a:rPr lang="en-GB" sz="2000"/>
              <a:t>Why do you taken them: is the a pattern? For Instagram? For letting friend know you have changes something? You are bored? You look especially good? </a:t>
            </a:r>
          </a:p>
          <a:p>
            <a:r>
              <a:rPr lang="en-GB" sz="2000"/>
              <a:t>Analyse your own motivations and try to see if your motivations are part of the popular culture that surround you, or you are working in your own individual contexts? </a:t>
            </a:r>
          </a:p>
          <a:p>
            <a:pPr marL="0" indent="0">
              <a:buNone/>
            </a:pPr>
            <a:r>
              <a:rPr lang="en-GB" sz="2000" b="1"/>
              <a:t>Group work: 1 hour. </a:t>
            </a:r>
          </a:p>
        </p:txBody>
      </p:sp>
    </p:spTree>
    <p:extLst>
      <p:ext uri="{BB962C8B-B14F-4D97-AF65-F5344CB8AC3E}">
        <p14:creationId xmlns:p14="http://schemas.microsoft.com/office/powerpoint/2010/main" val="2841668488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RegularSeed_2SEEDS">
      <a:dk1>
        <a:srgbClr val="000000"/>
      </a:dk1>
      <a:lt1>
        <a:srgbClr val="FFFFFF"/>
      </a:lt1>
      <a:dk2>
        <a:srgbClr val="413224"/>
      </a:dk2>
      <a:lt2>
        <a:srgbClr val="E8E4E2"/>
      </a:lt2>
      <a:accent1>
        <a:srgbClr val="178AD5"/>
      </a:accent1>
      <a:accent2>
        <a:srgbClr val="20B3B0"/>
      </a:accent2>
      <a:accent3>
        <a:srgbClr val="2D50E7"/>
      </a:accent3>
      <a:accent4>
        <a:srgbClr val="D52117"/>
      </a:accent4>
      <a:accent5>
        <a:srgbClr val="E78229"/>
      </a:accent5>
      <a:accent6>
        <a:srgbClr val="B4A114"/>
      </a:accent6>
      <a:hlink>
        <a:srgbClr val="BC703E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Macintosh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Elephant</vt:lpstr>
      <vt:lpstr>Arial</vt:lpstr>
      <vt:lpstr>Calibri</vt:lpstr>
      <vt:lpstr>Century Gothic</vt:lpstr>
      <vt:lpstr>BrushVTI</vt:lpstr>
      <vt:lpstr>Popular Culture</vt:lpstr>
      <vt:lpstr>https://www.youtube.com/watch?v=9ypg71Aixwc </vt:lpstr>
      <vt:lpstr>Let’s talk about our popular culture?</vt:lpstr>
      <vt:lpstr>Selfie? </vt:lpstr>
      <vt:lpstr>This link may cause an emotion reaction, it refers to the project that draws public attention to inappropriate selfies in the Holocaust memorial sites. </vt:lpstr>
      <vt:lpstr>On Selfies:</vt:lpstr>
      <vt:lpstr>Your motivations of taking selfies: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Popular Culture</dc:title>
  <dc:creator>Urszula Chowaniec</dc:creator>
  <cp:lastModifiedBy>Urszula Chowaniec</cp:lastModifiedBy>
  <cp:revision>1</cp:revision>
  <dcterms:created xsi:type="dcterms:W3CDTF">2020-04-20T11:52:14Z</dcterms:created>
  <dcterms:modified xsi:type="dcterms:W3CDTF">2020-04-22T19:00:58Z</dcterms:modified>
</cp:coreProperties>
</file>