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79" r:id="rId1"/>
  </p:sldMasterIdLst>
  <p:notesMasterIdLst>
    <p:notesMasterId r:id="rId15"/>
  </p:notesMasterIdLst>
  <p:sldIdLst>
    <p:sldId id="256" r:id="rId2"/>
    <p:sldId id="257" r:id="rId3"/>
    <p:sldId id="263" r:id="rId4"/>
    <p:sldId id="258" r:id="rId5"/>
    <p:sldId id="259" r:id="rId6"/>
    <p:sldId id="260" r:id="rId7"/>
    <p:sldId id="261" r:id="rId8"/>
    <p:sldId id="262" r:id="rId9"/>
    <p:sldId id="266" r:id="rId10"/>
    <p:sldId id="269" r:id="rId11"/>
    <p:sldId id="264" r:id="rId12"/>
    <p:sldId id="268" r:id="rId13"/>
    <p:sldId id="26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24"/>
  </p:normalViewPr>
  <p:slideViewPr>
    <p:cSldViewPr snapToGrid="0" snapToObjects="1">
      <p:cViewPr varScale="1">
        <p:scale>
          <a:sx n="105" d="100"/>
          <a:sy n="105" d="100"/>
        </p:scale>
        <p:origin x="84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2-12T13:09:20.499"/>
    </inkml:context>
    <inkml:brush xml:id="br0">
      <inkml:brushProperty name="width" value="0.3" units="cm"/>
      <inkml:brushProperty name="height" value="0.6" units="cm"/>
      <inkml:brushProperty name="color" value="#FFFC00"/>
      <inkml:brushProperty name="tip" value="rectangle"/>
      <inkml:brushProperty name="rasterOp" value="maskPen"/>
    </inkml:brush>
  </inkml:definitions>
  <inkml:trace contextRef="#ctx0" brushRef="#br0">5350 1,'-61'0,"10"0,28 0,1 0,-2 0,0 0,-5 0,6 0,-6 0,4 0,-10 0,10 0,-11 0,5 0,1 5,-6-4,5 9,-6-8,-1 9,1-4,0 0,-1 4,1-4,-1-1,8 5,-6-10,5 10,-6-10,-1 10,1-4,-1 0,1 4,0-4,-1 0,1 4,0-10,-1 10,1-4,6 0,-5 4,5-4,-6 0,0 4,-1-4,-16 5,13-5,-7 3,13-3,4 0,-7 4,8-5,-6 1,11 3,-10-3,10 4,-4-4,0 3,4-3,-4 0,6 3,0-9,6 9,-4-4,3-1,-4 6,4-6,-3 2,4 2,-11 2,4 1,-3 4,4-4,0-1,1 0,-1 1,0-1,0 0,0 0,1 6,-1-5,0 5,0-6,6 0,-4 0,3 0,1 5,-5-3,4 3,-5-4,1 4,4-4,-3 9,-6 6,1-1,-7 1,11-5,-1-5,5 6,-4-1,5 1,-1-6,-3 4,4-3,-1 4,-5 7,11-4,-11 4,4 0,1 2,-5-1,9 6,-8-5,3-1,0 6,-9 11,13-12,-8 17,11-21,-1 0,1 4,6-11,-6 12,5-5,0 0,-4 4,10-4,-10 6,9-6,-9 4,10-4,-5 6,6 0,0 1,0 6,0-4,0 4,0-7,0 8,0 11,0-7,0 4,6-8,1-6,1 6,3 0,-4-6,6 5,-6-6,4-1,-4 8,6-6,0 5,-1-6,-5-1,3-7,-3 6,0-12,3 5,-9 1,10-6,-10-1,9-1,-4 5,0-8,4 13,-8-15,8 6,-9-1,9 1,-9-1,9 1,-3 0,4-1,0 1,1 0,-1-1,1 7,-1-4,1 4,0 0,0 2,5-1,-4 6,10-5,-5-1,7 6,3 5,-8-8,8 13,-15-22,9 5,-4 0,0-5,6 12,-7-12,8 12,4-11,-2 11,3-4,-6-2,-1-1,0-6,1 6,-2-5,2 5,-1-6,7 8,-5-7,30 26,-20-22,21 15,-18-11,7-4,-4 4,5 0,-8-11,1 10,-2-12,0 6,0 0,0-6,1 5,6-4,11 13,-12-11,18 19,-21-20,18 21,-3-13,1 6,-8-2,5-5,11 16,-13-15,18 9,-30-13,6 1,-8-2,8 2,1 0,1 0,7 8,2 2,-12-7,36 22,-49-28,43 29,-34-25,18 15,15-5,-20-1,26 7,-22-7,0-6,-9-4,-1 0,8 0,-6 1,-1 0,9 2,23 15,-29-22,21 20,-16-18,2 4,5-1,-9-6,0 0,0 4,0-10,0 11,-7-12,5 6,-13-8,13 2,-13-2,14 1,-14 0,5 0,1 0,26 6,-11-10,27 9,-31-16,15 11,-15-12,15 12,-15-11,7 10,-9-10,-7 9,5-9,-13 3,6 1,-8-5,0 10,0-9,1 9,6-10,-5 5,14-6,-7 0,8 0,0 6,33-5,-25 5,25-6,-25 0,3 0,0 0,-3 0,-7 0,7 0,-13 0,12 0,-15 0,1 0,5 0,-13 0,6 0,-1 0,-4 0,4 0,1 0,-6 0,13 0,-13 0,6 0,9 6,-19-5,17 4,-28-5,12 0,-12 0,5 0,-6 0,-1 0,1 0,0 0,-6 5,4-4,-4 4,6-5,-1 0,1 0,0 0,6 0,-5 0,12 5,-6-3,7 3,-6-5,21 0,-17 0,19 0,-23 0,12 0,-11 0,13 0,-8 0,1 0,6 0,-5 0,14 0,-14 0,5 0,1 0,-6 0,6 0,-8 0,8 0,-13 0,11 0,-12 0,6 0,-6 0,15 0,-19 0,18 0,-21 0,6 0,-8 0,1 0,-1 0,1 0,0 0,6 0,-5 0,12 0,-6 0,8 0,6 0,-5 0,6-6,-8 5,8-4,-6 5,6 0,24-7,-24 0,31 0,-29-5,-1 11,6-11,-5 4,7 0,-7-3,5 3,-13-4,6-1,-1 0,-4 0,4 0,-7 0,1 1,-1-1,-6 1,4-6,-11 5,12-10,-12 5,21-15,0-11,14-8,-8 6,-1-9,-10 19,3-21,6 13,-5-5,5 7,-9 1,1 0,8-1,-8 8,5 0,-7 2,-8 7,6-7,-12 14,10-6,-16 6,9 0,-10-4,9 0,-9 3,8-7,-9 14,1-10,3 5,-3-1,-1-4,5 5,-5-1,6-4,0 5,-6-1,4-3,-4 9,1-10,3 9,-9-3,4 6,0-6,-5 4,5-4,-6 6,0-1,5 1,-3-1,2 1,-3-6,-1 4,1-4,-1 6,1 0,4-11,-4 8,5-13,-5 14,0-9,-1 9,6-4,-4 0,4 4,-5-10,5 10,-3-10,3 10,-6-4,1 0,0 5,-1-5,0 5,1 1,-1-6,1 4,5-4,-4 5,3 1,-4-6,-1 4,1-4,-1 6,1-1,-1-4,-4 4,3-10,-3 9,5-9,0 4,0-6,6 0,1-6,0 4,4-4,-3 0,10 4,-4-5,6 0,-14 5,6-4,-6 11,1-3,-2 3,-5 1,5 0,-4 7,4-1,-6 1,-4-5,3 3,-8-13,8 12,-8-7,9 4,-9-2,9-4,-3-8,4 6,1-12,0 12,0-12,0 5,0 0,0-5,0 6,0-1,6-5,-5 5,5-6,-5-1,4 1,-3 0,4-1,0 1,-5 6,5-5,-6 12,0-12,-1 12,1-6,0 1,-1 5,-4-12,3 12,-9-12,4 5,-5-6,0-1,0 1,0 0,0-1,0 1,0-1,0-6,0 4,0-12,0 5,-12-31,-3 18,-6-27,-5 30,10-5,-18-11,17 22,-18-19,6 5,-1 6,1-5,-15-9,20 28,-21-28,1 5,14 23,-22-29,19 39,-9-13,-7 5,6 2,-20-2,21 15,-1 0,-37-19,30 22,1 0,-24-17,-1 11,-9-13,24 20,3 0,2 1,4 6,-10-7,0 0,6 7,5-2,-3 0,-35-6,39 9,-1 1,-3 2,-1 0,-41-17,17 14,20 0,2 0,-9 0,8 3,0 1,-12-2,-24-9,17 7,-8-7,30 9,0 1,-29-5,25 3,-1 1,-38-2,25 2,-28-2,39 2,-23-1,31 7,0 0,-21-7,12 7,0-1,-19-6,23 7,-1-1,-39-7,1 7,33 1,0 1,11 2,-1 0,-23-4,-1 0,16 4,1 0,-10-3,-1 0,5 7,0 0,-4-6,-4-2,3 5,-6 1,4 0,-8-2,-1 0,10 2,-5 0,6 1,-2 2,2 0,-8 0,2 0,20 0,-1 0,-29 0,-1 0,28 0,1 0,-9 0,-2 0,-5 0,2 0,20 0,1 0,-18 0,-2 0,13 0,0 0,1 0,-2 0,-4 0,-1 0,4 0,1 0,-5 0,0 0,6 0,0 0,-6 3,0 2,5-1,-1 1,-9 3,-1 2,6 2,-2 2,-11 0,0 0,5 0,-1 0,-10 4,-1 0,1-3,-5 0,4 5,-6 4,2-3,15-5,2-1,-2 1,-14 5,-3 1,5 0,17-6,3 0,2 1,-24 7,1 1,-6 4,1 0,5 0,2 0,5-2,1 1,-6 1,1-1,11-1,-1 0,-10 1,0 1,10 2,1 0,-5-2,-1 0,1 2,0 1,4-1,1 0,0-3,1 0,1 2,1 1,4-1,0 1,-2 0,0 1,2 3,-2 2,8-3,-3 2,4-2,-6 4,1 2,8-5,-2 3,4-3,-4 5,4 0,6 1,-1 2,-8 5,1 2,12-3,1 0,-8 1,0 0,2 4,1-1,1-4,0 0,-1 4,1 2,-1-1,1 0,4-1,-1 0,-4 6,-1 1,1-5,1 1,0 7,2 1,-5-3,2 0,6 7,2 2,-5-5,2 2,5 11,0 2,-8-7,1 0,5 14,1 0,-3-9,2-1,6 1,2 4,0-9,-1 5,2-3,-1 8,1 1,2-10,-1 5,1-7,2-2,2-3,1 7,2-3,-10 23,19-30,1-2,-10 20,4 15,2-12,4-19,10-1,-4-9,0 0,5 0,-5-7,6 5,0-13,0 6,0-8,0-6,0-2,0-12,0-1,14-6,4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4A5C09-5437-E74B-9385-A9832A423C66}" type="datetimeFigureOut">
              <a:rPr lang="en-US" smtClean="0"/>
              <a:t>4/2/20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F8A296-8B21-3E42-9DC8-B841550D0069}" type="slidenum">
              <a:rPr lang="en-US" smtClean="0"/>
              <a:t>‹#›</a:t>
            </a:fld>
            <a:endParaRPr lang="en-US"/>
          </a:p>
        </p:txBody>
      </p:sp>
    </p:spTree>
    <p:extLst>
      <p:ext uri="{BB962C8B-B14F-4D97-AF65-F5344CB8AC3E}">
        <p14:creationId xmlns:p14="http://schemas.microsoft.com/office/powerpoint/2010/main" val="38922690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8419131A-08C9-644D-8A60-EBCA4755B6FD}" type="datetime1">
              <a:rPr lang="en-GB" smtClean="0"/>
              <a:t>02/04/2020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r>
              <a:rPr lang="en-US"/>
              <a:t>Hannah Arendt</a:t>
            </a:r>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51979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122E52-98A1-B74E-B5C9-B25157B7FEE4}" type="datetime1">
              <a:rPr lang="en-GB" smtClean="0"/>
              <a:t>02/04/2020</a:t>
            </a:fld>
            <a:endParaRPr lang="en-US" dirty="0"/>
          </a:p>
        </p:txBody>
      </p:sp>
      <p:sp>
        <p:nvSpPr>
          <p:cNvPr id="5" name="Footer Placeholder 4"/>
          <p:cNvSpPr>
            <a:spLocks noGrp="1"/>
          </p:cNvSpPr>
          <p:nvPr>
            <p:ph type="ftr" sz="quarter" idx="11"/>
          </p:nvPr>
        </p:nvSpPr>
        <p:spPr/>
        <p:txBody>
          <a:bodyPr/>
          <a:lstStyle/>
          <a:p>
            <a:r>
              <a:rPr lang="en-US"/>
              <a:t>Hannah Arendt</a:t>
            </a:r>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13836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3057A53-660E-F842-8E6D-8D0996098368}" type="datetime1">
              <a:rPr lang="en-GB" smtClean="0"/>
              <a:t>02/04/2020</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r>
              <a:rPr lang="en-US"/>
              <a:t>Hannah Arendt</a:t>
            </a:r>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83535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125A2BDB-D836-3E4B-B182-53DDA9BFD658}" type="datetime1">
              <a:rPr lang="en-GB" smtClean="0"/>
              <a:t>02/04/2020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r>
              <a:rPr lang="en-US"/>
              <a:t>Hannah Arendt</a:t>
            </a:r>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3207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A21EB917-47FA-3B4E-A554-AA8BAC06AC3E}" type="datetime1">
              <a:rPr lang="en-GB" smtClean="0"/>
              <a:t>02/04/2020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r>
              <a:rPr lang="en-US"/>
              <a:t>Hannah Arendt</a:t>
            </a:r>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56816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A373FE2-07AE-4D4C-8A8F-83611924F1BA}" type="datetime1">
              <a:rPr lang="en-GB" smtClean="0"/>
              <a:t>02/04/2020</a:t>
            </a:fld>
            <a:endParaRPr lang="en-US" dirty="0"/>
          </a:p>
        </p:txBody>
      </p:sp>
      <p:sp>
        <p:nvSpPr>
          <p:cNvPr id="6" name="Footer Placeholder 5"/>
          <p:cNvSpPr>
            <a:spLocks noGrp="1"/>
          </p:cNvSpPr>
          <p:nvPr>
            <p:ph type="ftr" sz="quarter" idx="11"/>
          </p:nvPr>
        </p:nvSpPr>
        <p:spPr/>
        <p:txBody>
          <a:bodyPr/>
          <a:lstStyle/>
          <a:p>
            <a:r>
              <a:rPr lang="en-US"/>
              <a:t>Hannah Arendt</a:t>
            </a:r>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58393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849240-4791-7F4E-93FA-07357409EA8A}" type="datetime1">
              <a:rPr lang="en-GB" smtClean="0"/>
              <a:t>02/04/2020</a:t>
            </a:fld>
            <a:endParaRPr lang="en-US" dirty="0"/>
          </a:p>
        </p:txBody>
      </p:sp>
      <p:sp>
        <p:nvSpPr>
          <p:cNvPr id="8" name="Footer Placeholder 7"/>
          <p:cNvSpPr>
            <a:spLocks noGrp="1"/>
          </p:cNvSpPr>
          <p:nvPr>
            <p:ph type="ftr" sz="quarter" idx="11"/>
          </p:nvPr>
        </p:nvSpPr>
        <p:spPr/>
        <p:txBody>
          <a:bodyPr/>
          <a:lstStyle/>
          <a:p>
            <a:r>
              <a:rPr lang="en-US"/>
              <a:t>Hannah Arendt</a:t>
            </a:r>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55541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98F0725-C928-8E43-AAAE-FA9B2294E384}" type="datetime1">
              <a:rPr lang="en-GB" smtClean="0"/>
              <a:t>02/04/2020</a:t>
            </a:fld>
            <a:endParaRPr lang="en-US" dirty="0"/>
          </a:p>
        </p:txBody>
      </p:sp>
      <p:sp>
        <p:nvSpPr>
          <p:cNvPr id="4" name="Footer Placeholder 3"/>
          <p:cNvSpPr>
            <a:spLocks noGrp="1"/>
          </p:cNvSpPr>
          <p:nvPr>
            <p:ph type="ftr" sz="quarter" idx="11"/>
          </p:nvPr>
        </p:nvSpPr>
        <p:spPr/>
        <p:txBody>
          <a:bodyPr/>
          <a:lstStyle/>
          <a:p>
            <a:r>
              <a:rPr lang="en-US"/>
              <a:t>Hannah Arendt</a:t>
            </a:r>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21901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7C78A5-C8CF-F340-AFE7-E707EF63AD0C}" type="datetime1">
              <a:rPr lang="en-GB" smtClean="0"/>
              <a:t>02/04/2020</a:t>
            </a:fld>
            <a:endParaRPr lang="en-US" dirty="0"/>
          </a:p>
        </p:txBody>
      </p:sp>
      <p:sp>
        <p:nvSpPr>
          <p:cNvPr id="3" name="Footer Placeholder 2"/>
          <p:cNvSpPr>
            <a:spLocks noGrp="1"/>
          </p:cNvSpPr>
          <p:nvPr>
            <p:ph type="ftr" sz="quarter" idx="11"/>
          </p:nvPr>
        </p:nvSpPr>
        <p:spPr/>
        <p:txBody>
          <a:bodyPr/>
          <a:lstStyle/>
          <a:p>
            <a:r>
              <a:rPr lang="en-US"/>
              <a:t>Hannah Arendt</a:t>
            </a:r>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9902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2BA0BFB9-B7B6-594A-8C47-6D35201F29BA}" type="datetime1">
              <a:rPr lang="en-GB" smtClean="0"/>
              <a:t>02/04/2020</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r>
              <a:rPr lang="en-US"/>
              <a:t>Hannah Arendt</a:t>
            </a:r>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851661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662D06-546E-6D4E-80A7-72F51A6D4DE2}" type="datetime1">
              <a:rPr lang="en-GB" smtClean="0"/>
              <a:t>02/04/2020</a:t>
            </a:fld>
            <a:endParaRPr lang="en-US" dirty="0"/>
          </a:p>
        </p:txBody>
      </p:sp>
      <p:sp>
        <p:nvSpPr>
          <p:cNvPr id="6" name="Footer Placeholder 5"/>
          <p:cNvSpPr>
            <a:spLocks noGrp="1"/>
          </p:cNvSpPr>
          <p:nvPr>
            <p:ph type="ftr" sz="quarter" idx="11"/>
          </p:nvPr>
        </p:nvSpPr>
        <p:spPr/>
        <p:txBody>
          <a:bodyPr/>
          <a:lstStyle/>
          <a:p>
            <a:pPr algn="l"/>
            <a:r>
              <a:rPr lang="en-US"/>
              <a:t>Hannah Arendt</a:t>
            </a:r>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17104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5DAEEE6C-BF54-B54A-BA9A-1096497EA6E1}" type="datetime1">
              <a:rPr lang="en-GB" smtClean="0"/>
              <a:t>02/04/2020</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r>
              <a:rPr lang="en-US"/>
              <a:t>Hannah Arendt</a:t>
            </a:r>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413255952"/>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8" r:id="rId6"/>
    <p:sldLayoutId id="2147483773" r:id="rId7"/>
    <p:sldLayoutId id="2147483774" r:id="rId8"/>
    <p:sldLayoutId id="2147483775" r:id="rId9"/>
    <p:sldLayoutId id="2147483777" r:id="rId10"/>
    <p:sldLayoutId id="2147483776" r:id="rId11"/>
  </p:sldLayoutIdLst>
  <p:hf hd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00000"/>
        </a:lnSpc>
        <a:spcBef>
          <a:spcPct val="20000"/>
        </a:spcBef>
        <a:spcAft>
          <a:spcPts val="600"/>
        </a:spcAft>
        <a:buClr>
          <a:schemeClr val="accent1"/>
        </a:buClr>
        <a:buSzPct val="92000"/>
        <a:buFont typeface="Wingdings 2" panose="05020102010507070707" pitchFamily="18" charset="2"/>
        <a:buChar char=""/>
        <a:defRPr sz="18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11.png"/><Relationship Id="rId1" Type="http://schemas.openxmlformats.org/officeDocument/2006/relationships/slideLayout" Target="../slideLayouts/slideLayout8.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vOwdsO6KkkI" TargetMode="External"/><Relationship Id="rId2" Type="http://schemas.openxmlformats.org/officeDocument/2006/relationships/hyperlink" Target="https://www.bbc.co.uk/programmes/b08c2ljg"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26B4480E-B7FF-4481-890E-043A69AE6F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3">
            <a:extLst>
              <a:ext uri="{FF2B5EF4-FFF2-40B4-BE49-F238E27FC236}">
                <a16:creationId xmlns:a16="http://schemas.microsoft.com/office/drawing/2014/main" id="{93EAFF95-8847-4BD5-BB94-4EC6CFBAAD64}"/>
              </a:ext>
            </a:extLst>
          </p:cNvPr>
          <p:cNvPicPr>
            <a:picLocks noChangeAspect="1"/>
          </p:cNvPicPr>
          <p:nvPr/>
        </p:nvPicPr>
        <p:blipFill rotWithShape="1">
          <a:blip r:embed="rId2"/>
          <a:srcRect t="4482" b="11249"/>
          <a:stretch/>
        </p:blipFill>
        <p:spPr>
          <a:xfrm>
            <a:off x="20" y="10"/>
            <a:ext cx="12191980" cy="6857990"/>
          </a:xfrm>
          <a:prstGeom prst="rect">
            <a:avLst/>
          </a:prstGeom>
        </p:spPr>
      </p:pic>
      <p:sp>
        <p:nvSpPr>
          <p:cNvPr id="37" name="Rectangle 36">
            <a:extLst>
              <a:ext uri="{FF2B5EF4-FFF2-40B4-BE49-F238E27FC236}">
                <a16:creationId xmlns:a16="http://schemas.microsoft.com/office/drawing/2014/main" id="{64C13BAB-7C00-4D21-A857-E3D41C0A2A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883" y="1661699"/>
            <a:ext cx="3703320" cy="9499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38">
            <a:extLst>
              <a:ext uri="{FF2B5EF4-FFF2-40B4-BE49-F238E27FC236}">
                <a16:creationId xmlns:a16="http://schemas.microsoft.com/office/drawing/2014/main" id="{1F1FF39A-AC3C-4066-9D4C-519AA22812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883" y="1817914"/>
            <a:ext cx="3702134" cy="3378388"/>
          </a:xfrm>
          <a:prstGeom prst="rect">
            <a:avLst/>
          </a:prstGeom>
          <a:solidFill>
            <a:schemeClr val="bg1">
              <a:alpha val="97000"/>
            </a:scheme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44BE4319-952A-8D40-A6A9-DFC9686D661C}"/>
              </a:ext>
            </a:extLst>
          </p:cNvPr>
          <p:cNvSpPr>
            <a:spLocks noGrp="1"/>
          </p:cNvSpPr>
          <p:nvPr>
            <p:ph type="ctrTitle"/>
          </p:nvPr>
        </p:nvSpPr>
        <p:spPr>
          <a:xfrm>
            <a:off x="899510" y="2324906"/>
            <a:ext cx="3412067" cy="1588698"/>
          </a:xfrm>
        </p:spPr>
        <p:txBody>
          <a:bodyPr>
            <a:normAutofit/>
          </a:bodyPr>
          <a:lstStyle/>
          <a:p>
            <a:pPr>
              <a:lnSpc>
                <a:spcPct val="90000"/>
              </a:lnSpc>
            </a:pPr>
            <a:r>
              <a:rPr lang="en-US">
                <a:solidFill>
                  <a:schemeClr val="tx1"/>
                </a:solidFill>
              </a:rPr>
              <a:t>Hannah Arendt (1906-1975)</a:t>
            </a:r>
          </a:p>
        </p:txBody>
      </p:sp>
      <p:sp>
        <p:nvSpPr>
          <p:cNvPr id="3" name="Subtitle 2">
            <a:extLst>
              <a:ext uri="{FF2B5EF4-FFF2-40B4-BE49-F238E27FC236}">
                <a16:creationId xmlns:a16="http://schemas.microsoft.com/office/drawing/2014/main" id="{29B7435C-E149-A541-A329-AF0098281700}"/>
              </a:ext>
            </a:extLst>
          </p:cNvPr>
          <p:cNvSpPr>
            <a:spLocks noGrp="1"/>
          </p:cNvSpPr>
          <p:nvPr>
            <p:ph type="subTitle" idx="1"/>
          </p:nvPr>
        </p:nvSpPr>
        <p:spPr>
          <a:xfrm>
            <a:off x="899510" y="3945249"/>
            <a:ext cx="3412067" cy="738820"/>
          </a:xfrm>
        </p:spPr>
        <p:txBody>
          <a:bodyPr>
            <a:normAutofit/>
          </a:bodyPr>
          <a:lstStyle/>
          <a:p>
            <a:pPr>
              <a:lnSpc>
                <a:spcPct val="90000"/>
              </a:lnSpc>
            </a:pPr>
            <a:r>
              <a:rPr lang="en-US" sz="1100"/>
              <a:t>A political theorist,  a long-time refugee, a rather traditionalist as it comes to feminism and a teacher of thinking </a:t>
            </a:r>
          </a:p>
        </p:txBody>
      </p:sp>
    </p:spTree>
    <p:extLst>
      <p:ext uri="{BB962C8B-B14F-4D97-AF65-F5344CB8AC3E}">
        <p14:creationId xmlns:p14="http://schemas.microsoft.com/office/powerpoint/2010/main" val="19645466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09D89-9A8D-B240-A122-C0E959C04D40}"/>
              </a:ext>
            </a:extLst>
          </p:cNvPr>
          <p:cNvSpPr>
            <a:spLocks noGrp="1"/>
          </p:cNvSpPr>
          <p:nvPr>
            <p:ph type="title"/>
          </p:nvPr>
        </p:nvSpPr>
        <p:spPr/>
        <p:txBody>
          <a:bodyPr/>
          <a:lstStyle/>
          <a:p>
            <a:r>
              <a:rPr lang="en-US" dirty="0"/>
              <a:t>Love and Hannah Arendt</a:t>
            </a:r>
          </a:p>
        </p:txBody>
      </p:sp>
      <p:sp>
        <p:nvSpPr>
          <p:cNvPr id="3" name="Content Placeholder 2">
            <a:extLst>
              <a:ext uri="{FF2B5EF4-FFF2-40B4-BE49-F238E27FC236}">
                <a16:creationId xmlns:a16="http://schemas.microsoft.com/office/drawing/2014/main" id="{53A9C50B-043F-3F4F-A215-86F8EDDA5E60}"/>
              </a:ext>
            </a:extLst>
          </p:cNvPr>
          <p:cNvSpPr>
            <a:spLocks noGrp="1"/>
          </p:cNvSpPr>
          <p:nvPr>
            <p:ph sz="half" idx="1"/>
          </p:nvPr>
        </p:nvSpPr>
        <p:spPr/>
        <p:txBody>
          <a:bodyPr/>
          <a:lstStyle/>
          <a:p>
            <a:r>
              <a:rPr lang="en-US" dirty="0"/>
              <a:t>Have a look at the subsequent slides and try to understands the Arendt’s “aphorism” and her understanding of love?</a:t>
            </a:r>
          </a:p>
          <a:p>
            <a:r>
              <a:rPr lang="en-US" dirty="0"/>
              <a:t>Is it important?</a:t>
            </a:r>
          </a:p>
          <a:p>
            <a:r>
              <a:rPr lang="en-US" dirty="0"/>
              <a:t>Does literature give us the legitimacy of love?</a:t>
            </a:r>
          </a:p>
          <a:p>
            <a:r>
              <a:rPr lang="en-US" dirty="0"/>
              <a:t>What’s important about love </a:t>
            </a:r>
          </a:p>
        </p:txBody>
      </p:sp>
      <p:sp>
        <p:nvSpPr>
          <p:cNvPr id="5" name="Footer Placeholder 4">
            <a:extLst>
              <a:ext uri="{FF2B5EF4-FFF2-40B4-BE49-F238E27FC236}">
                <a16:creationId xmlns:a16="http://schemas.microsoft.com/office/drawing/2014/main" id="{578D59EC-6739-304F-B720-745F10532FB7}"/>
              </a:ext>
            </a:extLst>
          </p:cNvPr>
          <p:cNvSpPr>
            <a:spLocks noGrp="1"/>
          </p:cNvSpPr>
          <p:nvPr>
            <p:ph type="ftr" sz="quarter" idx="11"/>
          </p:nvPr>
        </p:nvSpPr>
        <p:spPr/>
        <p:txBody>
          <a:bodyPr/>
          <a:lstStyle/>
          <a:p>
            <a:r>
              <a:rPr lang="en-US"/>
              <a:t>Hannah Arendt</a:t>
            </a:r>
            <a:endParaRPr lang="en-US" dirty="0"/>
          </a:p>
        </p:txBody>
      </p:sp>
      <p:sp>
        <p:nvSpPr>
          <p:cNvPr id="6" name="Slide Number Placeholder 5">
            <a:extLst>
              <a:ext uri="{FF2B5EF4-FFF2-40B4-BE49-F238E27FC236}">
                <a16:creationId xmlns:a16="http://schemas.microsoft.com/office/drawing/2014/main" id="{4C4B6C12-B287-4940-8864-49F07A06C759}"/>
              </a:ext>
            </a:extLst>
          </p:cNvPr>
          <p:cNvSpPr>
            <a:spLocks noGrp="1"/>
          </p:cNvSpPr>
          <p:nvPr>
            <p:ph type="sldNum" sz="quarter" idx="12"/>
          </p:nvPr>
        </p:nvSpPr>
        <p:spPr/>
        <p:txBody>
          <a:bodyPr/>
          <a:lstStyle/>
          <a:p>
            <a:fld id="{3A98EE3D-8CD1-4C3F-BD1C-C98C9596463C}" type="slidenum">
              <a:rPr lang="en-US" smtClean="0"/>
              <a:t>10</a:t>
            </a:fld>
            <a:endParaRPr lang="en-US" dirty="0"/>
          </a:p>
        </p:txBody>
      </p:sp>
    </p:spTree>
    <p:extLst>
      <p:ext uri="{BB962C8B-B14F-4D97-AF65-F5344CB8AC3E}">
        <p14:creationId xmlns:p14="http://schemas.microsoft.com/office/powerpoint/2010/main" val="676300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E6C8E6EB-4C59-429B-97E4-72A058CFC4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17">
            <a:extLst>
              <a:ext uri="{FF2B5EF4-FFF2-40B4-BE49-F238E27FC236}">
                <a16:creationId xmlns:a16="http://schemas.microsoft.com/office/drawing/2014/main" id="{B5B90362-AFCC-46A9-B41C-A257A8C5B3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id="{F71EF7F1-38BA-471D-8CD4-2A9AE8E35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C0524398-BFB4-4C4A-8317-83B8729F9B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useBgFill="1">
        <p:nvSpPr>
          <p:cNvPr id="24" name="Rectangle 23">
            <a:extLst>
              <a:ext uri="{FF2B5EF4-FFF2-40B4-BE49-F238E27FC236}">
                <a16:creationId xmlns:a16="http://schemas.microsoft.com/office/drawing/2014/main" id="{C946306D-5ADD-463A-949A-DEEBA39D70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473A035-1F9A-4381-AC96-683CD2DF5D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5422"/>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a:extLst>
              <a:ext uri="{FF2B5EF4-FFF2-40B4-BE49-F238E27FC236}">
                <a16:creationId xmlns:a16="http://schemas.microsoft.com/office/drawing/2014/main" id="{CF4ED641-0671-4D88-92E6-026A8C9F1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4341"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a:extLst>
              <a:ext uri="{FF2B5EF4-FFF2-40B4-BE49-F238E27FC236}">
                <a16:creationId xmlns:a16="http://schemas.microsoft.com/office/drawing/2014/main" id="{7A02EF2F-E7B1-40FC-885B-C4D89902B6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11" name="Content Placeholder 10" descr="A screenshot of a cell phone&#10;&#10;Description automatically generated">
            <a:extLst>
              <a:ext uri="{FF2B5EF4-FFF2-40B4-BE49-F238E27FC236}">
                <a16:creationId xmlns:a16="http://schemas.microsoft.com/office/drawing/2014/main" id="{C0C68C9E-1898-D842-AA81-AC453DAE340A}"/>
              </a:ext>
            </a:extLst>
          </p:cNvPr>
          <p:cNvPicPr>
            <a:picLocks noGrp="1" noChangeAspect="1"/>
          </p:cNvPicPr>
          <p:nvPr>
            <p:ph idx="1"/>
          </p:nvPr>
        </p:nvPicPr>
        <p:blipFill rotWithShape="1">
          <a:blip r:embed="rId2"/>
          <a:srcRect r="-1" b="17641"/>
          <a:stretch/>
        </p:blipFill>
        <p:spPr>
          <a:xfrm>
            <a:off x="446532" y="599725"/>
            <a:ext cx="11292143" cy="3557252"/>
          </a:xfrm>
          <a:prstGeom prst="rect">
            <a:avLst/>
          </a:prstGeom>
        </p:spPr>
      </p:pic>
      <p:sp>
        <p:nvSpPr>
          <p:cNvPr id="32" name="Rectangle 31">
            <a:extLst>
              <a:ext uri="{FF2B5EF4-FFF2-40B4-BE49-F238E27FC236}">
                <a16:creationId xmlns:a16="http://schemas.microsoft.com/office/drawing/2014/main" id="{9180D5DB-9658-40A6-A418-7C69982226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199467"/>
            <a:ext cx="11296733" cy="2191098"/>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7" name="Title 6">
            <a:extLst>
              <a:ext uri="{FF2B5EF4-FFF2-40B4-BE49-F238E27FC236}">
                <a16:creationId xmlns:a16="http://schemas.microsoft.com/office/drawing/2014/main" id="{AF91FFBA-F781-4442-9100-FE8330122091}"/>
              </a:ext>
            </a:extLst>
          </p:cNvPr>
          <p:cNvSpPr>
            <a:spLocks noGrp="1"/>
          </p:cNvSpPr>
          <p:nvPr>
            <p:ph type="title"/>
          </p:nvPr>
        </p:nvSpPr>
        <p:spPr>
          <a:xfrm>
            <a:off x="618793" y="4365592"/>
            <a:ext cx="10947620" cy="1155959"/>
          </a:xfrm>
        </p:spPr>
        <p:txBody>
          <a:bodyPr vert="horz" lIns="91440" tIns="45720" rIns="91440" bIns="45720" rtlCol="0" anchor="b">
            <a:normAutofit/>
          </a:bodyPr>
          <a:lstStyle/>
          <a:p>
            <a:r>
              <a:rPr lang="en-US" dirty="0"/>
              <a:t>Example of Hannah Arendt’s - becoming an icon/source of aphorisms , yet… be careful and check the sources! </a:t>
            </a:r>
          </a:p>
        </p:txBody>
      </p:sp>
      <p:sp>
        <p:nvSpPr>
          <p:cNvPr id="5" name="Footer Placeholder 4">
            <a:extLst>
              <a:ext uri="{FF2B5EF4-FFF2-40B4-BE49-F238E27FC236}">
                <a16:creationId xmlns:a16="http://schemas.microsoft.com/office/drawing/2014/main" id="{AFC51798-37DE-2341-8276-403B6753A139}"/>
              </a:ext>
            </a:extLst>
          </p:cNvPr>
          <p:cNvSpPr>
            <a:spLocks noGrp="1"/>
          </p:cNvSpPr>
          <p:nvPr>
            <p:ph type="ftr" sz="quarter" idx="11"/>
          </p:nvPr>
        </p:nvSpPr>
        <p:spPr>
          <a:xfrm>
            <a:off x="687220" y="6428232"/>
            <a:ext cx="6811182" cy="365125"/>
          </a:xfrm>
        </p:spPr>
        <p:txBody>
          <a:bodyPr vert="horz" lIns="91440" tIns="45720" rIns="91440" bIns="45720" rtlCol="0" anchor="ctr">
            <a:normAutofit/>
          </a:bodyPr>
          <a:lstStyle/>
          <a:p>
            <a:pPr>
              <a:spcAft>
                <a:spcPts val="600"/>
              </a:spcAft>
            </a:pPr>
            <a:r>
              <a:rPr lang="en-US" kern="1200" cap="all" dirty="0">
                <a:solidFill>
                  <a:schemeClr val="tx1">
                    <a:lumMod val="75000"/>
                    <a:lumOff val="25000"/>
                  </a:schemeClr>
                </a:solidFill>
                <a:latin typeface="+mn-lt"/>
                <a:ea typeface="+mn-ea"/>
                <a:cs typeface="+mn-cs"/>
              </a:rPr>
              <a:t>Hannah Arendt</a:t>
            </a:r>
          </a:p>
        </p:txBody>
      </p:sp>
      <p:sp>
        <p:nvSpPr>
          <p:cNvPr id="6" name="Slide Number Placeholder 5">
            <a:extLst>
              <a:ext uri="{FF2B5EF4-FFF2-40B4-BE49-F238E27FC236}">
                <a16:creationId xmlns:a16="http://schemas.microsoft.com/office/drawing/2014/main" id="{4328D098-2A68-AD44-BD52-F11565B65FAA}"/>
              </a:ext>
            </a:extLst>
          </p:cNvPr>
          <p:cNvSpPr>
            <a:spLocks noGrp="1"/>
          </p:cNvSpPr>
          <p:nvPr>
            <p:ph type="sldNum" sz="quarter" idx="12"/>
          </p:nvPr>
        </p:nvSpPr>
        <p:spPr>
          <a:xfrm>
            <a:off x="10558300" y="6423914"/>
            <a:ext cx="1052510" cy="365125"/>
          </a:xfrm>
        </p:spPr>
        <p:txBody>
          <a:bodyPr vert="horz" lIns="91440" tIns="45720" rIns="91440" bIns="45720" rtlCol="0" anchor="ctr">
            <a:normAutofit/>
          </a:bodyPr>
          <a:lstStyle/>
          <a:p>
            <a:pPr>
              <a:spcAft>
                <a:spcPts val="600"/>
              </a:spcAft>
            </a:pPr>
            <a:fld id="{3A98EE3D-8CD1-4C3F-BD1C-C98C9596463C}" type="slidenum">
              <a:rPr lang="en-US" smtClean="0"/>
              <a:pPr>
                <a:spcAft>
                  <a:spcPts val="600"/>
                </a:spcAft>
              </a:pPr>
              <a:t>11</a:t>
            </a:fld>
            <a:endParaRPr lang="en-US"/>
          </a:p>
        </p:txBody>
      </p:sp>
      <mc:AlternateContent xmlns:mc="http://schemas.openxmlformats.org/markup-compatibility/2006" xmlns:p14="http://schemas.microsoft.com/office/powerpoint/2010/main">
        <mc:Choice Requires="p14">
          <p:contentPart p14:bwMode="auto" r:id="rId3">
            <p14:nvContentPartPr>
              <p14:cNvPr id="14" name="Ink 13">
                <a:extLst>
                  <a:ext uri="{FF2B5EF4-FFF2-40B4-BE49-F238E27FC236}">
                    <a16:creationId xmlns:a16="http://schemas.microsoft.com/office/drawing/2014/main" id="{00BA2A4E-3DC3-8B40-B8E7-66B57D68AF93}"/>
                  </a:ext>
                </a:extLst>
              </p14:cNvPr>
              <p14:cNvContentPartPr/>
              <p14:nvPr/>
            </p14:nvContentPartPr>
            <p14:xfrm>
              <a:off x="5968462" y="551700"/>
              <a:ext cx="5462280" cy="2374200"/>
            </p14:xfrm>
          </p:contentPart>
        </mc:Choice>
        <mc:Fallback xmlns="">
          <p:pic>
            <p:nvPicPr>
              <p:cNvPr id="14" name="Ink 13">
                <a:extLst>
                  <a:ext uri="{FF2B5EF4-FFF2-40B4-BE49-F238E27FC236}">
                    <a16:creationId xmlns:a16="http://schemas.microsoft.com/office/drawing/2014/main" id="{00BA2A4E-3DC3-8B40-B8E7-66B57D68AF93}"/>
                  </a:ext>
                </a:extLst>
              </p:cNvPr>
              <p:cNvPicPr/>
              <p:nvPr/>
            </p:nvPicPr>
            <p:blipFill>
              <a:blip r:embed="rId4"/>
              <a:stretch>
                <a:fillRect/>
              </a:stretch>
            </p:blipFill>
            <p:spPr>
              <a:xfrm>
                <a:off x="5914822" y="444060"/>
                <a:ext cx="5569920" cy="2589840"/>
              </a:xfrm>
              <a:prstGeom prst="rect">
                <a:avLst/>
              </a:prstGeom>
            </p:spPr>
          </p:pic>
        </mc:Fallback>
      </mc:AlternateContent>
    </p:spTree>
    <p:extLst>
      <p:ext uri="{BB962C8B-B14F-4D97-AF65-F5344CB8AC3E}">
        <p14:creationId xmlns:p14="http://schemas.microsoft.com/office/powerpoint/2010/main" val="2461322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0">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8" name="Content Placeholder 7">
            <a:extLst>
              <a:ext uri="{FF2B5EF4-FFF2-40B4-BE49-F238E27FC236}">
                <a16:creationId xmlns:a16="http://schemas.microsoft.com/office/drawing/2014/main" id="{D9BDAC93-07B1-E14D-95BA-82673E88CD02}"/>
              </a:ext>
            </a:extLst>
          </p:cNvPr>
          <p:cNvSpPr>
            <a:spLocks noGrp="1"/>
          </p:cNvSpPr>
          <p:nvPr>
            <p:ph idx="1"/>
          </p:nvPr>
        </p:nvSpPr>
        <p:spPr>
          <a:xfrm>
            <a:off x="4534935" y="1037968"/>
            <a:ext cx="6725899" cy="4820832"/>
          </a:xfrm>
        </p:spPr>
        <p:txBody>
          <a:bodyPr>
            <a:noAutofit/>
          </a:bodyPr>
          <a:lstStyle/>
          <a:p>
            <a:r>
              <a:rPr lang="en-US" sz="2800" dirty="0"/>
              <a:t>1. Poet’s are the only one, but love is important</a:t>
            </a:r>
          </a:p>
          <a:p>
            <a:r>
              <a:rPr lang="en-US" sz="2800" dirty="0"/>
              <a:t>2. Love is primarily for us a mere “romance” digested through poetic experience – we are fooled (Madame Bovary)</a:t>
            </a:r>
          </a:p>
          <a:p>
            <a:r>
              <a:rPr lang="en-US" sz="2800" dirty="0"/>
              <a:t>3. But some of us are blessed to experience it hence ….. (next slide)</a:t>
            </a:r>
          </a:p>
        </p:txBody>
      </p:sp>
      <p:sp>
        <p:nvSpPr>
          <p:cNvPr id="5" name="Footer Placeholder 4">
            <a:extLst>
              <a:ext uri="{FF2B5EF4-FFF2-40B4-BE49-F238E27FC236}">
                <a16:creationId xmlns:a16="http://schemas.microsoft.com/office/drawing/2014/main" id="{F841A7A5-5C00-194D-A9CC-7E9F0A7F6978}"/>
              </a:ext>
            </a:extLst>
          </p:cNvPr>
          <p:cNvSpPr>
            <a:spLocks noGrp="1"/>
          </p:cNvSpPr>
          <p:nvPr>
            <p:ph type="ftr" sz="quarter" idx="11"/>
          </p:nvPr>
        </p:nvSpPr>
        <p:spPr>
          <a:xfrm>
            <a:off x="581192" y="6423914"/>
            <a:ext cx="6917210" cy="365125"/>
          </a:xfrm>
        </p:spPr>
        <p:txBody>
          <a:bodyPr>
            <a:normAutofit/>
          </a:bodyPr>
          <a:lstStyle/>
          <a:p>
            <a:pPr>
              <a:spcAft>
                <a:spcPts val="600"/>
              </a:spcAft>
            </a:pPr>
            <a:r>
              <a:rPr lang="en-US"/>
              <a:t>Hannah Arendt</a:t>
            </a:r>
          </a:p>
        </p:txBody>
      </p:sp>
      <p:sp>
        <p:nvSpPr>
          <p:cNvPr id="6" name="Slide Number Placeholder 5">
            <a:extLst>
              <a:ext uri="{FF2B5EF4-FFF2-40B4-BE49-F238E27FC236}">
                <a16:creationId xmlns:a16="http://schemas.microsoft.com/office/drawing/2014/main" id="{6F552AC2-88F0-644A-83D5-CF14E7797953}"/>
              </a:ext>
            </a:extLst>
          </p:cNvPr>
          <p:cNvSpPr>
            <a:spLocks noGrp="1"/>
          </p:cNvSpPr>
          <p:nvPr>
            <p:ph type="sldNum" sz="quarter" idx="12"/>
          </p:nvPr>
        </p:nvSpPr>
        <p:spPr>
          <a:xfrm>
            <a:off x="10558300" y="6423914"/>
            <a:ext cx="1052510" cy="365125"/>
          </a:xfrm>
        </p:spPr>
        <p:txBody>
          <a:bodyPr>
            <a:normAutofit/>
          </a:bodyPr>
          <a:lstStyle/>
          <a:p>
            <a:pPr>
              <a:spcAft>
                <a:spcPts val="600"/>
              </a:spcAft>
            </a:pPr>
            <a:fld id="{3A98EE3D-8CD1-4C3F-BD1C-C98C9596463C}" type="slidenum">
              <a:rPr lang="en-US" smtClean="0"/>
              <a:pPr>
                <a:spcAft>
                  <a:spcPts val="600"/>
                </a:spcAft>
              </a:pPr>
              <a:t>12</a:t>
            </a:fld>
            <a:endParaRPr lang="en-US"/>
          </a:p>
        </p:txBody>
      </p:sp>
    </p:spTree>
    <p:extLst>
      <p:ext uri="{BB962C8B-B14F-4D97-AF65-F5344CB8AC3E}">
        <p14:creationId xmlns:p14="http://schemas.microsoft.com/office/powerpoint/2010/main" val="10093308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A3B89715-0C08-460F-B428-54CD799788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A434A18-CAD8-4C01-93B9-1FDCC12CC8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C100436C-9F48-41B9-A514-820CACA074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id="{8B10964E-DDA5-46BF-8376-4486F05B78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0">
            <a:extLst>
              <a:ext uri="{FF2B5EF4-FFF2-40B4-BE49-F238E27FC236}">
                <a16:creationId xmlns:a16="http://schemas.microsoft.com/office/drawing/2014/main" id="{7937B2BA-7A3F-4338-9F35-A23EE73676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4360"/>
            <a:ext cx="11298933" cy="392631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8" name="Content Placeholder 7">
            <a:extLst>
              <a:ext uri="{FF2B5EF4-FFF2-40B4-BE49-F238E27FC236}">
                <a16:creationId xmlns:a16="http://schemas.microsoft.com/office/drawing/2014/main" id="{D6BCCCB9-3740-9F43-8179-F48709919A8B}"/>
              </a:ext>
            </a:extLst>
          </p:cNvPr>
          <p:cNvSpPr>
            <a:spLocks noGrp="1"/>
          </p:cNvSpPr>
          <p:nvPr>
            <p:ph idx="1"/>
          </p:nvPr>
        </p:nvSpPr>
        <p:spPr>
          <a:xfrm>
            <a:off x="791663" y="854924"/>
            <a:ext cx="10469170" cy="3359268"/>
          </a:xfrm>
        </p:spPr>
        <p:txBody>
          <a:bodyPr>
            <a:normAutofit/>
          </a:bodyPr>
          <a:lstStyle/>
          <a:p>
            <a:pPr marL="0" indent="0">
              <a:buNone/>
            </a:pPr>
            <a:r>
              <a:rPr lang="en-GB" sz="2800" i="1" dirty="0">
                <a:solidFill>
                  <a:srgbClr val="FFFFFF"/>
                </a:solidFill>
              </a:rPr>
              <a:t>For love, although it is one of the rarest occurrences in human lives, indeed possesses an unequalled power of self-revelation and an unequalled clarity of vision for the disclosure of who, precisely because it is unconcerned to the point of total unworldliness with what the loved person may be, with his qualities and shortcomings no less than with his achievements, failings, and transgressions. Love, by reason of passion, destroys the in-between which relates us to and separates us from others..</a:t>
            </a:r>
            <a:endParaRPr lang="en-US" sz="2800" dirty="0">
              <a:solidFill>
                <a:srgbClr val="FFFFFF"/>
              </a:solidFill>
            </a:endParaRPr>
          </a:p>
        </p:txBody>
      </p:sp>
      <p:sp>
        <p:nvSpPr>
          <p:cNvPr id="5" name="Footer Placeholder 4">
            <a:extLst>
              <a:ext uri="{FF2B5EF4-FFF2-40B4-BE49-F238E27FC236}">
                <a16:creationId xmlns:a16="http://schemas.microsoft.com/office/drawing/2014/main" id="{1DFC85BD-6C93-A945-B9F0-6909D0438DC8}"/>
              </a:ext>
            </a:extLst>
          </p:cNvPr>
          <p:cNvSpPr>
            <a:spLocks noGrp="1"/>
          </p:cNvSpPr>
          <p:nvPr>
            <p:ph type="ftr" sz="quarter" idx="11"/>
          </p:nvPr>
        </p:nvSpPr>
        <p:spPr>
          <a:xfrm>
            <a:off x="581192" y="6423914"/>
            <a:ext cx="6917210" cy="365125"/>
          </a:xfrm>
        </p:spPr>
        <p:txBody>
          <a:bodyPr>
            <a:normAutofit/>
          </a:bodyPr>
          <a:lstStyle/>
          <a:p>
            <a:pPr>
              <a:spcAft>
                <a:spcPts val="600"/>
              </a:spcAft>
            </a:pPr>
            <a:r>
              <a:rPr lang="en-US">
                <a:solidFill>
                  <a:schemeClr val="bg1">
                    <a:lumMod val="75000"/>
                    <a:lumOff val="25000"/>
                  </a:schemeClr>
                </a:solidFill>
              </a:rPr>
              <a:t>Hannah Arendt</a:t>
            </a:r>
          </a:p>
        </p:txBody>
      </p:sp>
      <p:sp>
        <p:nvSpPr>
          <p:cNvPr id="6" name="Slide Number Placeholder 5">
            <a:extLst>
              <a:ext uri="{FF2B5EF4-FFF2-40B4-BE49-F238E27FC236}">
                <a16:creationId xmlns:a16="http://schemas.microsoft.com/office/drawing/2014/main" id="{58548814-9D69-374A-958B-9614DA553B5B}"/>
              </a:ext>
            </a:extLst>
          </p:cNvPr>
          <p:cNvSpPr>
            <a:spLocks noGrp="1"/>
          </p:cNvSpPr>
          <p:nvPr>
            <p:ph type="sldNum" sz="quarter" idx="12"/>
          </p:nvPr>
        </p:nvSpPr>
        <p:spPr>
          <a:xfrm>
            <a:off x="10558300" y="6423914"/>
            <a:ext cx="1052510" cy="365125"/>
          </a:xfrm>
        </p:spPr>
        <p:txBody>
          <a:bodyPr>
            <a:normAutofit/>
          </a:bodyPr>
          <a:lstStyle/>
          <a:p>
            <a:pPr>
              <a:spcAft>
                <a:spcPts val="600"/>
              </a:spcAft>
            </a:pPr>
            <a:fld id="{3A98EE3D-8CD1-4C3F-BD1C-C98C9596463C}" type="slidenum">
              <a:rPr lang="en-US">
                <a:solidFill>
                  <a:schemeClr val="bg1">
                    <a:lumMod val="75000"/>
                    <a:lumOff val="25000"/>
                  </a:schemeClr>
                </a:solidFill>
              </a:rPr>
              <a:pPr>
                <a:spcAft>
                  <a:spcPts val="600"/>
                </a:spcAft>
              </a:pPr>
              <a:t>13</a:t>
            </a:fld>
            <a:endParaRPr lang="en-US">
              <a:solidFill>
                <a:schemeClr val="bg1">
                  <a:lumMod val="75000"/>
                  <a:lumOff val="25000"/>
                </a:schemeClr>
              </a:solidFill>
            </a:endParaRPr>
          </a:p>
        </p:txBody>
      </p:sp>
    </p:spTree>
    <p:extLst>
      <p:ext uri="{BB962C8B-B14F-4D97-AF65-F5344CB8AC3E}">
        <p14:creationId xmlns:p14="http://schemas.microsoft.com/office/powerpoint/2010/main" val="123043376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77F2BB43-1E8B-40A7-9733-9AEE76BFE2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id="{2F2499BD-C67D-4CD4-9747-4DCC7EF1FC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0">
            <a:extLst>
              <a:ext uri="{FF2B5EF4-FFF2-40B4-BE49-F238E27FC236}">
                <a16:creationId xmlns:a16="http://schemas.microsoft.com/office/drawing/2014/main" id="{80D02CAC-A533-4E24-84A6-B3171E16A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23" name="Rectangle 22">
            <a:extLst>
              <a:ext uri="{FF2B5EF4-FFF2-40B4-BE49-F238E27FC236}">
                <a16:creationId xmlns:a16="http://schemas.microsoft.com/office/drawing/2014/main" id="{7D541204-B666-420C-9DF1-C06950D2F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C487790A-E9D7-438A-90BB-9361BEF14B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6">
            <a:extLst>
              <a:ext uri="{FF2B5EF4-FFF2-40B4-BE49-F238E27FC236}">
                <a16:creationId xmlns:a16="http://schemas.microsoft.com/office/drawing/2014/main" id="{C84847AE-0FEA-43E8-8AA1-4169A6FDB9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a:extLst>
              <a:ext uri="{FF2B5EF4-FFF2-40B4-BE49-F238E27FC236}">
                <a16:creationId xmlns:a16="http://schemas.microsoft.com/office/drawing/2014/main" id="{0C0E6C8D-508A-44F8-BB9B-7911B0118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8" name="Content Placeholder 7" descr="A picture containing person, woman, man, white&#10;&#10;Description automatically generated">
            <a:extLst>
              <a:ext uri="{FF2B5EF4-FFF2-40B4-BE49-F238E27FC236}">
                <a16:creationId xmlns:a16="http://schemas.microsoft.com/office/drawing/2014/main" id="{0E110A3A-0155-F549-98E5-2A4C80594D4E}"/>
              </a:ext>
            </a:extLst>
          </p:cNvPr>
          <p:cNvPicPr>
            <a:picLocks noChangeAspect="1"/>
          </p:cNvPicPr>
          <p:nvPr/>
        </p:nvPicPr>
        <p:blipFill rotWithShape="1">
          <a:blip r:embed="rId2"/>
          <a:srcRect l="19409" r="3620" b="-1"/>
          <a:stretch/>
        </p:blipFill>
        <p:spPr>
          <a:xfrm>
            <a:off x="446534" y="641102"/>
            <a:ext cx="3702877" cy="5749462"/>
          </a:xfrm>
          <a:prstGeom prst="rect">
            <a:avLst/>
          </a:prstGeom>
        </p:spPr>
      </p:pic>
      <p:pic>
        <p:nvPicPr>
          <p:cNvPr id="10" name="Content Placeholder 9" descr="A person smiling for the camera&#10;&#10;Description automatically generated">
            <a:extLst>
              <a:ext uri="{FF2B5EF4-FFF2-40B4-BE49-F238E27FC236}">
                <a16:creationId xmlns:a16="http://schemas.microsoft.com/office/drawing/2014/main" id="{259AE3D4-BB8B-8244-8244-C2BB550393F7}"/>
              </a:ext>
            </a:extLst>
          </p:cNvPr>
          <p:cNvPicPr>
            <a:picLocks noGrp="1" noChangeAspect="1"/>
          </p:cNvPicPr>
          <p:nvPr>
            <p:ph sz="half" idx="2"/>
          </p:nvPr>
        </p:nvPicPr>
        <p:blipFill rotWithShape="1">
          <a:blip r:embed="rId3"/>
          <a:srcRect l="4574" r="10216" b="1"/>
          <a:stretch/>
        </p:blipFill>
        <p:spPr>
          <a:xfrm>
            <a:off x="4242273" y="641103"/>
            <a:ext cx="3702877" cy="5749462"/>
          </a:xfrm>
          <a:prstGeom prst="rect">
            <a:avLst/>
          </a:prstGeom>
        </p:spPr>
      </p:pic>
      <p:sp>
        <p:nvSpPr>
          <p:cNvPr id="14" name="Content Placeholder 13">
            <a:extLst>
              <a:ext uri="{FF2B5EF4-FFF2-40B4-BE49-F238E27FC236}">
                <a16:creationId xmlns:a16="http://schemas.microsoft.com/office/drawing/2014/main" id="{1991C823-35F1-4FE1-ADAB-683BB2945A2B}"/>
              </a:ext>
            </a:extLst>
          </p:cNvPr>
          <p:cNvSpPr>
            <a:spLocks noGrp="1"/>
          </p:cNvSpPr>
          <p:nvPr>
            <p:ph sz="half" idx="1"/>
          </p:nvPr>
        </p:nvSpPr>
        <p:spPr>
          <a:xfrm>
            <a:off x="8197403" y="641103"/>
            <a:ext cx="3413404" cy="5713850"/>
          </a:xfrm>
        </p:spPr>
        <p:txBody>
          <a:bodyPr vert="horz" lIns="91440" tIns="45720" rIns="91440" bIns="45720" rtlCol="0" anchor="ctr">
            <a:normAutofit/>
          </a:bodyPr>
          <a:lstStyle/>
          <a:p>
            <a:r>
              <a:rPr lang="en-GB" sz="2000" dirty="0"/>
              <a:t>Hannah Arendt (1906–1975) </a:t>
            </a:r>
          </a:p>
          <a:p>
            <a:r>
              <a:rPr lang="en-GB" sz="2000" dirty="0"/>
              <a:t>political theorist </a:t>
            </a:r>
          </a:p>
          <a:p>
            <a:r>
              <a:rPr lang="en-GB" sz="2000" dirty="0"/>
              <a:t>of a German-Jewish family</a:t>
            </a:r>
          </a:p>
          <a:p>
            <a:r>
              <a:rPr lang="en-GB" sz="2000" dirty="0"/>
              <a:t>forced to leave Germany in 1933 </a:t>
            </a:r>
          </a:p>
          <a:p>
            <a:r>
              <a:rPr lang="en-GB" sz="2000" dirty="0"/>
              <a:t>lived in Paris </a:t>
            </a:r>
          </a:p>
          <a:p>
            <a:r>
              <a:rPr lang="en-GB" sz="2000" dirty="0"/>
              <a:t>in 1941 she immigrated to the United States </a:t>
            </a:r>
          </a:p>
          <a:p>
            <a:endParaRPr lang="en-US" dirty="0"/>
          </a:p>
        </p:txBody>
      </p:sp>
      <p:sp>
        <p:nvSpPr>
          <p:cNvPr id="11" name="Footer Placeholder 10">
            <a:extLst>
              <a:ext uri="{FF2B5EF4-FFF2-40B4-BE49-F238E27FC236}">
                <a16:creationId xmlns:a16="http://schemas.microsoft.com/office/drawing/2014/main" id="{52C95E58-321E-1A43-B33C-E7F330354115}"/>
              </a:ext>
            </a:extLst>
          </p:cNvPr>
          <p:cNvSpPr>
            <a:spLocks noGrp="1"/>
          </p:cNvSpPr>
          <p:nvPr>
            <p:ph type="ftr" sz="quarter" idx="11"/>
          </p:nvPr>
        </p:nvSpPr>
        <p:spPr/>
        <p:txBody>
          <a:bodyPr/>
          <a:lstStyle/>
          <a:p>
            <a:r>
              <a:rPr lang="en-US"/>
              <a:t>Hannah Arendt</a:t>
            </a:r>
            <a:endParaRPr lang="en-US" dirty="0"/>
          </a:p>
        </p:txBody>
      </p:sp>
      <p:sp>
        <p:nvSpPr>
          <p:cNvPr id="12" name="Slide Number Placeholder 11">
            <a:extLst>
              <a:ext uri="{FF2B5EF4-FFF2-40B4-BE49-F238E27FC236}">
                <a16:creationId xmlns:a16="http://schemas.microsoft.com/office/drawing/2014/main" id="{E104563D-29C2-114D-B57D-AF19DD2131D7}"/>
              </a:ext>
            </a:extLst>
          </p:cNvPr>
          <p:cNvSpPr>
            <a:spLocks noGrp="1"/>
          </p:cNvSpPr>
          <p:nvPr>
            <p:ph type="sldNum" sz="quarter" idx="12"/>
          </p:nvPr>
        </p:nvSpPr>
        <p:spPr/>
        <p:txBody>
          <a:bodyPr/>
          <a:lstStyle/>
          <a:p>
            <a:fld id="{3A98EE3D-8CD1-4C3F-BD1C-C98C9596463C}" type="slidenum">
              <a:rPr lang="en-US" smtClean="0"/>
              <a:t>2</a:t>
            </a:fld>
            <a:endParaRPr lang="en-US" dirty="0"/>
          </a:p>
        </p:txBody>
      </p:sp>
    </p:spTree>
    <p:extLst>
      <p:ext uri="{BB962C8B-B14F-4D97-AF65-F5344CB8AC3E}">
        <p14:creationId xmlns:p14="http://schemas.microsoft.com/office/powerpoint/2010/main" val="269960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340AE-F5B0-8646-9E73-E3B220BEE01D}"/>
              </a:ext>
            </a:extLst>
          </p:cNvPr>
          <p:cNvSpPr>
            <a:spLocks noGrp="1"/>
          </p:cNvSpPr>
          <p:nvPr>
            <p:ph type="title"/>
          </p:nvPr>
        </p:nvSpPr>
        <p:spPr/>
        <p:txBody>
          <a:bodyPr/>
          <a:lstStyle/>
          <a:p>
            <a:r>
              <a:rPr lang="en-US" dirty="0"/>
              <a:t>Things to see/hear/read</a:t>
            </a:r>
          </a:p>
        </p:txBody>
      </p:sp>
      <p:sp>
        <p:nvSpPr>
          <p:cNvPr id="3" name="Content Placeholder 2">
            <a:extLst>
              <a:ext uri="{FF2B5EF4-FFF2-40B4-BE49-F238E27FC236}">
                <a16:creationId xmlns:a16="http://schemas.microsoft.com/office/drawing/2014/main" id="{EC442990-D63C-E041-A10A-7C72A3F4B9AA}"/>
              </a:ext>
            </a:extLst>
          </p:cNvPr>
          <p:cNvSpPr>
            <a:spLocks noGrp="1"/>
          </p:cNvSpPr>
          <p:nvPr>
            <p:ph sz="half" idx="1"/>
          </p:nvPr>
        </p:nvSpPr>
        <p:spPr>
          <a:xfrm>
            <a:off x="737310" y="2124034"/>
            <a:ext cx="5834846" cy="4299880"/>
          </a:xfrm>
        </p:spPr>
        <p:txBody>
          <a:bodyPr>
            <a:normAutofit/>
          </a:bodyPr>
          <a:lstStyle/>
          <a:p>
            <a:r>
              <a:rPr lang="en-US" dirty="0">
                <a:solidFill>
                  <a:srgbClr val="FFC000"/>
                </a:solidFill>
              </a:rPr>
              <a:t>Hannah Arendt (film 2012): </a:t>
            </a:r>
            <a:r>
              <a:rPr lang="en-GB" dirty="0">
                <a:solidFill>
                  <a:srgbClr val="FFC000"/>
                </a:solidFill>
              </a:rPr>
              <a:t>directed by Margarethe von Trotta and starring Barbara Sukowa</a:t>
            </a:r>
            <a:endParaRPr lang="en-US" dirty="0">
              <a:solidFill>
                <a:srgbClr val="FFC000"/>
              </a:solidFill>
            </a:endParaRPr>
          </a:p>
          <a:p>
            <a:r>
              <a:rPr lang="en-US" dirty="0">
                <a:solidFill>
                  <a:srgbClr val="7030A0"/>
                </a:solidFill>
              </a:rPr>
              <a:t>BBC Radio 4 In Our Time (Hannah Arendt: Conversation, podcast: </a:t>
            </a:r>
            <a:r>
              <a:rPr lang="en-US" dirty="0">
                <a:solidFill>
                  <a:srgbClr val="7030A0"/>
                </a:solidFill>
                <a:hlinkClick r:id="rId2"/>
              </a:rPr>
              <a:t>https://www.bbc.co.uk/programmes/b08c2ljg</a:t>
            </a:r>
            <a:r>
              <a:rPr lang="en-US" dirty="0">
                <a:solidFill>
                  <a:srgbClr val="7030A0"/>
                </a:solidFill>
              </a:rPr>
              <a:t>)</a:t>
            </a:r>
          </a:p>
          <a:p>
            <a:r>
              <a:rPr lang="en-US" dirty="0">
                <a:solidFill>
                  <a:srgbClr val="C00000"/>
                </a:solidFill>
              </a:rPr>
              <a:t>Interview with Hannah Arendt </a:t>
            </a:r>
            <a:r>
              <a:rPr lang="en-GB" dirty="0">
                <a:solidFill>
                  <a:srgbClr val="C00000"/>
                </a:solidFill>
              </a:rPr>
              <a:t>1964 interview with Günter </a:t>
            </a:r>
            <a:r>
              <a:rPr lang="en-GB" dirty="0" err="1">
                <a:solidFill>
                  <a:srgbClr val="C00000"/>
                </a:solidFill>
              </a:rPr>
              <a:t>Gaus</a:t>
            </a:r>
            <a:r>
              <a:rPr lang="en-GB" dirty="0">
                <a:solidFill>
                  <a:srgbClr val="C00000"/>
                </a:solidFill>
              </a:rPr>
              <a:t> (Portable Hannah Arendt, ed. by Peter </a:t>
            </a:r>
            <a:r>
              <a:rPr lang="en-GB" dirty="0" err="1">
                <a:solidFill>
                  <a:srgbClr val="C00000"/>
                </a:solidFill>
              </a:rPr>
              <a:t>Baehr</a:t>
            </a:r>
            <a:r>
              <a:rPr lang="en-GB" b="1" dirty="0">
                <a:solidFill>
                  <a:srgbClr val="C00000"/>
                </a:solidFill>
              </a:rPr>
              <a:t>, 2003)</a:t>
            </a:r>
          </a:p>
          <a:p>
            <a:r>
              <a:rPr lang="en-GB" b="1" dirty="0">
                <a:solidFill>
                  <a:schemeClr val="accent4">
                    <a:lumMod val="50000"/>
                  </a:schemeClr>
                </a:solidFill>
              </a:rPr>
              <a:t>2018: Why Read Hannah Arendt Now? by Richard J. Bernstein (NY: Penguin Books) </a:t>
            </a:r>
          </a:p>
          <a:p>
            <a:r>
              <a:rPr lang="en-GB" sz="1200" b="1" dirty="0">
                <a:solidFill>
                  <a:srgbClr val="00B0F0"/>
                </a:solidFill>
              </a:rPr>
              <a:t>And some 304000 entries in Google Scholar search </a:t>
            </a:r>
            <a:r>
              <a:rPr lang="en-GB" sz="1200" b="1" dirty="0">
                <a:solidFill>
                  <a:srgbClr val="00B0F0"/>
                </a:solidFill>
                <a:sym typeface="Wingdings" pitchFamily="2" charset="2"/>
              </a:rPr>
              <a:t></a:t>
            </a:r>
            <a:endParaRPr lang="en-GB" sz="1200" b="1" dirty="0">
              <a:solidFill>
                <a:srgbClr val="00B0F0"/>
              </a:solidFill>
            </a:endParaRPr>
          </a:p>
        </p:txBody>
      </p:sp>
      <p:sp>
        <p:nvSpPr>
          <p:cNvPr id="4" name="Content Placeholder 3">
            <a:extLst>
              <a:ext uri="{FF2B5EF4-FFF2-40B4-BE49-F238E27FC236}">
                <a16:creationId xmlns:a16="http://schemas.microsoft.com/office/drawing/2014/main" id="{E6159483-3B6C-7340-8B27-E0F04DE83FB4}"/>
              </a:ext>
            </a:extLst>
          </p:cNvPr>
          <p:cNvSpPr>
            <a:spLocks noGrp="1"/>
          </p:cNvSpPr>
          <p:nvPr>
            <p:ph sz="half" idx="2"/>
          </p:nvPr>
        </p:nvSpPr>
        <p:spPr>
          <a:xfrm>
            <a:off x="7047571" y="2228003"/>
            <a:ext cx="4563237" cy="3633047"/>
          </a:xfrm>
        </p:spPr>
        <p:txBody>
          <a:bodyPr>
            <a:normAutofit/>
          </a:bodyPr>
          <a:lstStyle/>
          <a:p>
            <a:r>
              <a:rPr lang="en-GB" dirty="0">
                <a:solidFill>
                  <a:srgbClr val="0070C0"/>
                </a:solidFill>
              </a:rPr>
              <a:t>The Gender-Neutral Feminism of Hannah Arendt Author(s): KIMBERLY MASLIN</a:t>
            </a:r>
            <a:br>
              <a:rPr lang="en-GB" dirty="0">
                <a:solidFill>
                  <a:srgbClr val="0070C0"/>
                </a:solidFill>
              </a:rPr>
            </a:br>
            <a:r>
              <a:rPr lang="en-GB" dirty="0">
                <a:solidFill>
                  <a:srgbClr val="0070C0"/>
                </a:solidFill>
              </a:rPr>
              <a:t>Source: Hypatia, Vol. 28, No. 3 (SUMMER 2013), pp. 585-601 </a:t>
            </a:r>
          </a:p>
          <a:p>
            <a:r>
              <a:rPr lang="en-GB" dirty="0">
                <a:solidFill>
                  <a:srgbClr val="0070C0"/>
                </a:solidFill>
              </a:rPr>
              <a:t>Also:</a:t>
            </a:r>
          </a:p>
          <a:p>
            <a:r>
              <a:rPr lang="en-GB" dirty="0">
                <a:solidFill>
                  <a:schemeClr val="tx1">
                    <a:lumMod val="85000"/>
                    <a:lumOff val="15000"/>
                  </a:schemeClr>
                </a:solidFill>
              </a:rPr>
              <a:t>Julia Kristeva’s Le </a:t>
            </a:r>
            <a:r>
              <a:rPr lang="en-GB" dirty="0" err="1">
                <a:solidFill>
                  <a:schemeClr val="tx1">
                    <a:lumMod val="85000"/>
                    <a:lumOff val="15000"/>
                  </a:schemeClr>
                </a:solidFill>
              </a:rPr>
              <a:t>Génie</a:t>
            </a:r>
            <a:r>
              <a:rPr lang="en-GB" dirty="0">
                <a:solidFill>
                  <a:schemeClr val="tx1">
                    <a:lumMod val="85000"/>
                    <a:lumOff val="15000"/>
                  </a:schemeClr>
                </a:solidFill>
              </a:rPr>
              <a:t> </a:t>
            </a:r>
            <a:r>
              <a:rPr lang="en-GB" dirty="0" err="1">
                <a:solidFill>
                  <a:schemeClr val="tx1">
                    <a:lumMod val="85000"/>
                    <a:lumOff val="15000"/>
                  </a:schemeClr>
                </a:solidFill>
              </a:rPr>
              <a:t>Féminin</a:t>
            </a:r>
            <a:r>
              <a:rPr lang="en-GB" dirty="0">
                <a:solidFill>
                  <a:schemeClr val="tx1">
                    <a:lumMod val="85000"/>
                    <a:lumOff val="15000"/>
                  </a:schemeClr>
                </a:solidFill>
              </a:rPr>
              <a:t>: Hannah Arendt. </a:t>
            </a:r>
          </a:p>
          <a:p>
            <a:r>
              <a:rPr lang="en-GB" dirty="0">
                <a:solidFill>
                  <a:schemeClr val="accent5">
                    <a:lumMod val="75000"/>
                  </a:schemeClr>
                </a:solidFill>
              </a:rPr>
              <a:t>Judith </a:t>
            </a:r>
            <a:r>
              <a:rPr lang="en-GB" dirty="0" err="1">
                <a:solidFill>
                  <a:schemeClr val="accent5">
                    <a:lumMod val="75000"/>
                  </a:schemeClr>
                </a:solidFill>
              </a:rPr>
              <a:t>Bulter’s</a:t>
            </a:r>
            <a:r>
              <a:rPr lang="en-GB" dirty="0">
                <a:solidFill>
                  <a:schemeClr val="accent5">
                    <a:lumMod val="75000"/>
                  </a:schemeClr>
                </a:solidFill>
              </a:rPr>
              <a:t> lecture: Hannah Arendt, Ethics and Responsibility </a:t>
            </a:r>
            <a:r>
              <a:rPr lang="en-GB" dirty="0">
                <a:solidFill>
                  <a:schemeClr val="accent5">
                    <a:lumMod val="75000"/>
                  </a:schemeClr>
                </a:solidFill>
                <a:hlinkClick r:id="rId3">
                  <a:extLst>
                    <a:ext uri="{A12FA001-AC4F-418D-AE19-62706E023703}">
                      <ahyp:hlinkClr xmlns:ahyp="http://schemas.microsoft.com/office/drawing/2018/hyperlinkcolor" val="tx"/>
                    </a:ext>
                  </a:extLst>
                </a:hlinkClick>
              </a:rPr>
              <a:t>https://www.youtube.com/watch?v=vOwdsO6KkkI</a:t>
            </a:r>
            <a:r>
              <a:rPr lang="en-GB" dirty="0">
                <a:solidFill>
                  <a:schemeClr val="accent5">
                    <a:lumMod val="75000"/>
                  </a:schemeClr>
                </a:solidFill>
              </a:rPr>
              <a:t> </a:t>
            </a:r>
          </a:p>
          <a:p>
            <a:pPr marL="0" indent="0">
              <a:buNone/>
            </a:pPr>
            <a:endParaRPr lang="en-US" dirty="0"/>
          </a:p>
        </p:txBody>
      </p:sp>
      <p:sp>
        <p:nvSpPr>
          <p:cNvPr id="5" name="Footer Placeholder 4">
            <a:extLst>
              <a:ext uri="{FF2B5EF4-FFF2-40B4-BE49-F238E27FC236}">
                <a16:creationId xmlns:a16="http://schemas.microsoft.com/office/drawing/2014/main" id="{E8E8257C-042A-F743-999F-B2BCAE2FE02E}"/>
              </a:ext>
            </a:extLst>
          </p:cNvPr>
          <p:cNvSpPr>
            <a:spLocks noGrp="1"/>
          </p:cNvSpPr>
          <p:nvPr>
            <p:ph type="ftr" sz="quarter" idx="11"/>
          </p:nvPr>
        </p:nvSpPr>
        <p:spPr/>
        <p:txBody>
          <a:bodyPr/>
          <a:lstStyle/>
          <a:p>
            <a:r>
              <a:rPr lang="en-US" dirty="0"/>
              <a:t>Hannah Arendt</a:t>
            </a:r>
          </a:p>
        </p:txBody>
      </p:sp>
      <p:sp>
        <p:nvSpPr>
          <p:cNvPr id="6" name="Slide Number Placeholder 5">
            <a:extLst>
              <a:ext uri="{FF2B5EF4-FFF2-40B4-BE49-F238E27FC236}">
                <a16:creationId xmlns:a16="http://schemas.microsoft.com/office/drawing/2014/main" id="{59C0A0C4-76DD-A543-91CA-DB276FB47151}"/>
              </a:ext>
            </a:extLst>
          </p:cNvPr>
          <p:cNvSpPr>
            <a:spLocks noGrp="1"/>
          </p:cNvSpPr>
          <p:nvPr>
            <p:ph type="sldNum" sz="quarter" idx="12"/>
          </p:nvPr>
        </p:nvSpPr>
        <p:spPr/>
        <p:txBody>
          <a:bodyPr/>
          <a:lstStyle/>
          <a:p>
            <a:fld id="{3A98EE3D-8CD1-4C3F-BD1C-C98C9596463C}" type="slidenum">
              <a:rPr lang="en-US" smtClean="0"/>
              <a:t>3</a:t>
            </a:fld>
            <a:endParaRPr lang="en-US" dirty="0"/>
          </a:p>
        </p:txBody>
      </p:sp>
    </p:spTree>
    <p:extLst>
      <p:ext uri="{BB962C8B-B14F-4D97-AF65-F5344CB8AC3E}">
        <p14:creationId xmlns:p14="http://schemas.microsoft.com/office/powerpoint/2010/main" val="2512559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77F2BB43-1E8B-40A7-9733-9AEE76BFE2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2F2499BD-C67D-4CD4-9747-4DCC7EF1FC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id="{80D02CAC-A533-4E24-84A6-B3171E16A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21" name="Rectangle 20">
            <a:extLst>
              <a:ext uri="{FF2B5EF4-FFF2-40B4-BE49-F238E27FC236}">
                <a16:creationId xmlns:a16="http://schemas.microsoft.com/office/drawing/2014/main" id="{504BED40-EAF7-4E55-AFF7-2CD840EBD3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230DDF-A1FD-E644-81C6-EE7D4886047A}"/>
              </a:ext>
            </a:extLst>
          </p:cNvPr>
          <p:cNvSpPr>
            <a:spLocks noGrp="1"/>
          </p:cNvSpPr>
          <p:nvPr>
            <p:ph type="title"/>
          </p:nvPr>
        </p:nvSpPr>
        <p:spPr>
          <a:xfrm>
            <a:off x="581193" y="702156"/>
            <a:ext cx="6540462" cy="1013800"/>
          </a:xfrm>
        </p:spPr>
        <p:txBody>
          <a:bodyPr vert="horz" lIns="91440" tIns="45720" rIns="91440" bIns="45720" rtlCol="0" anchor="b">
            <a:normAutofit/>
          </a:bodyPr>
          <a:lstStyle/>
          <a:p>
            <a:r>
              <a:rPr lang="en-GB" dirty="0"/>
              <a:t>the central ideas of Arendt's thought (among others):</a:t>
            </a:r>
            <a:endParaRPr lang="en-US" sz="2800" b="0" kern="1200" cap="all" dirty="0">
              <a:solidFill>
                <a:schemeClr val="tx2"/>
              </a:solidFill>
              <a:latin typeface="+mj-lt"/>
              <a:ea typeface="+mj-ea"/>
              <a:cs typeface="+mj-cs"/>
            </a:endParaRPr>
          </a:p>
        </p:txBody>
      </p:sp>
      <p:sp>
        <p:nvSpPr>
          <p:cNvPr id="23" name="Rectangle 22">
            <a:extLst>
              <a:ext uri="{FF2B5EF4-FFF2-40B4-BE49-F238E27FC236}">
                <a16:creationId xmlns:a16="http://schemas.microsoft.com/office/drawing/2014/main" id="{F367CCF1-BB1E-41CF-8499-94A870C33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66751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Content Placeholder 11">
            <a:extLst>
              <a:ext uri="{FF2B5EF4-FFF2-40B4-BE49-F238E27FC236}">
                <a16:creationId xmlns:a16="http://schemas.microsoft.com/office/drawing/2014/main" id="{7D189E07-B8EF-4EC6-894D-7A8900793E60}"/>
              </a:ext>
            </a:extLst>
          </p:cNvPr>
          <p:cNvSpPr>
            <a:spLocks noGrp="1"/>
          </p:cNvSpPr>
          <p:nvPr>
            <p:ph sz="half" idx="1"/>
          </p:nvPr>
        </p:nvSpPr>
        <p:spPr>
          <a:xfrm>
            <a:off x="2019361" y="1865319"/>
            <a:ext cx="1827469" cy="1013800"/>
          </a:xfrm>
        </p:spPr>
        <p:txBody>
          <a:bodyPr vert="horz" lIns="91440" tIns="45720" rIns="91440" bIns="45720" rtlCol="0" anchor="ctr">
            <a:normAutofit/>
          </a:bodyPr>
          <a:lstStyle/>
          <a:p>
            <a:pPr marL="0" indent="0">
              <a:buNone/>
            </a:pPr>
            <a:r>
              <a:rPr lang="en-GB" b="1" dirty="0"/>
              <a:t> </a:t>
            </a:r>
          </a:p>
          <a:p>
            <a:pPr marL="0" indent="0">
              <a:buNone/>
            </a:pPr>
            <a:r>
              <a:rPr lang="en-GB" b="1" dirty="0"/>
              <a:t>THE SOCIAL</a:t>
            </a:r>
          </a:p>
          <a:p>
            <a:pPr marL="0" indent="0">
              <a:buNone/>
            </a:pPr>
            <a:endParaRPr lang="en-US" dirty="0">
              <a:solidFill>
                <a:schemeClr val="tx2"/>
              </a:solidFill>
            </a:endParaRPr>
          </a:p>
        </p:txBody>
      </p:sp>
      <p:pic>
        <p:nvPicPr>
          <p:cNvPr id="6" name="Content Placeholder 5" descr="A person sitting in front of a computer&#10;&#10;Description automatically generated">
            <a:extLst>
              <a:ext uri="{FF2B5EF4-FFF2-40B4-BE49-F238E27FC236}">
                <a16:creationId xmlns:a16="http://schemas.microsoft.com/office/drawing/2014/main" id="{A022DBAD-C1ED-8443-BDB3-1F3C88652BFC}"/>
              </a:ext>
            </a:extLst>
          </p:cNvPr>
          <p:cNvPicPr>
            <a:picLocks noChangeAspect="1"/>
          </p:cNvPicPr>
          <p:nvPr/>
        </p:nvPicPr>
        <p:blipFill rotWithShape="1">
          <a:blip r:embed="rId2"/>
          <a:srcRect l="11547" r="11880"/>
          <a:stretch/>
        </p:blipFill>
        <p:spPr>
          <a:xfrm>
            <a:off x="7568188" y="-1"/>
            <a:ext cx="4623812" cy="3381502"/>
          </a:xfrm>
          <a:prstGeom prst="rect">
            <a:avLst/>
          </a:prstGeom>
        </p:spPr>
      </p:pic>
      <p:pic>
        <p:nvPicPr>
          <p:cNvPr id="8" name="Content Placeholder 7" descr="A person that is standing in the dark&#10;&#10;Description automatically generated">
            <a:extLst>
              <a:ext uri="{FF2B5EF4-FFF2-40B4-BE49-F238E27FC236}">
                <a16:creationId xmlns:a16="http://schemas.microsoft.com/office/drawing/2014/main" id="{FC97BF2F-9F98-F246-AFAA-A680B2E8DDCC}"/>
              </a:ext>
            </a:extLst>
          </p:cNvPr>
          <p:cNvPicPr>
            <a:picLocks noGrp="1" noChangeAspect="1"/>
          </p:cNvPicPr>
          <p:nvPr>
            <p:ph sz="half" idx="2"/>
          </p:nvPr>
        </p:nvPicPr>
        <p:blipFill rotWithShape="1">
          <a:blip r:embed="rId3"/>
          <a:srcRect r="-2" b="2296"/>
          <a:stretch/>
        </p:blipFill>
        <p:spPr>
          <a:xfrm>
            <a:off x="7571351" y="3476499"/>
            <a:ext cx="4620649" cy="3381500"/>
          </a:xfrm>
          <a:prstGeom prst="rect">
            <a:avLst/>
          </a:prstGeom>
        </p:spPr>
      </p:pic>
      <p:sp>
        <p:nvSpPr>
          <p:cNvPr id="9" name="Footer Placeholder 8">
            <a:extLst>
              <a:ext uri="{FF2B5EF4-FFF2-40B4-BE49-F238E27FC236}">
                <a16:creationId xmlns:a16="http://schemas.microsoft.com/office/drawing/2014/main" id="{AC916828-0E19-BA4B-B701-1AB3F6D93911}"/>
              </a:ext>
            </a:extLst>
          </p:cNvPr>
          <p:cNvSpPr>
            <a:spLocks noGrp="1"/>
          </p:cNvSpPr>
          <p:nvPr>
            <p:ph type="ftr" sz="quarter" idx="11"/>
          </p:nvPr>
        </p:nvSpPr>
        <p:spPr/>
        <p:txBody>
          <a:bodyPr/>
          <a:lstStyle/>
          <a:p>
            <a:r>
              <a:rPr lang="en-US" dirty="0"/>
              <a:t>Hannah Arendt</a:t>
            </a:r>
          </a:p>
        </p:txBody>
      </p:sp>
      <p:sp>
        <p:nvSpPr>
          <p:cNvPr id="10" name="Slide Number Placeholder 9">
            <a:extLst>
              <a:ext uri="{FF2B5EF4-FFF2-40B4-BE49-F238E27FC236}">
                <a16:creationId xmlns:a16="http://schemas.microsoft.com/office/drawing/2014/main" id="{4CFDCD4D-6780-8D48-898B-523AEB7391EE}"/>
              </a:ext>
            </a:extLst>
          </p:cNvPr>
          <p:cNvSpPr>
            <a:spLocks noGrp="1"/>
          </p:cNvSpPr>
          <p:nvPr>
            <p:ph type="sldNum" sz="quarter" idx="12"/>
          </p:nvPr>
        </p:nvSpPr>
        <p:spPr/>
        <p:txBody>
          <a:bodyPr/>
          <a:lstStyle/>
          <a:p>
            <a:fld id="{3A98EE3D-8CD1-4C3F-BD1C-C98C9596463C}" type="slidenum">
              <a:rPr lang="en-US" smtClean="0"/>
              <a:t>4</a:t>
            </a:fld>
            <a:endParaRPr lang="en-US" dirty="0"/>
          </a:p>
        </p:txBody>
      </p:sp>
      <p:sp>
        <p:nvSpPr>
          <p:cNvPr id="3" name="TextBox 2">
            <a:extLst>
              <a:ext uri="{FF2B5EF4-FFF2-40B4-BE49-F238E27FC236}">
                <a16:creationId xmlns:a16="http://schemas.microsoft.com/office/drawing/2014/main" id="{4D5D8383-4202-914B-8814-C88123F92E78}"/>
              </a:ext>
            </a:extLst>
          </p:cNvPr>
          <p:cNvSpPr txBox="1"/>
          <p:nvPr/>
        </p:nvSpPr>
        <p:spPr>
          <a:xfrm>
            <a:off x="4728117" y="1895707"/>
            <a:ext cx="2174488" cy="400110"/>
          </a:xfrm>
          <a:prstGeom prst="rect">
            <a:avLst/>
          </a:prstGeom>
          <a:noFill/>
        </p:spPr>
        <p:txBody>
          <a:bodyPr wrap="square" rtlCol="0">
            <a:spAutoFit/>
          </a:bodyPr>
          <a:lstStyle/>
          <a:p>
            <a:r>
              <a:rPr lang="en-GB" sz="2000" b="1" dirty="0">
                <a:solidFill>
                  <a:schemeClr val="accent4">
                    <a:lumMod val="50000"/>
                  </a:schemeClr>
                </a:solidFill>
              </a:rPr>
              <a:t>FREEDOM</a:t>
            </a:r>
            <a:endParaRPr lang="en-US" b="1" dirty="0">
              <a:solidFill>
                <a:schemeClr val="accent4">
                  <a:lumMod val="50000"/>
                </a:schemeClr>
              </a:solidFill>
            </a:endParaRPr>
          </a:p>
        </p:txBody>
      </p:sp>
      <p:sp>
        <p:nvSpPr>
          <p:cNvPr id="4" name="TextBox 3">
            <a:extLst>
              <a:ext uri="{FF2B5EF4-FFF2-40B4-BE49-F238E27FC236}">
                <a16:creationId xmlns:a16="http://schemas.microsoft.com/office/drawing/2014/main" id="{FF5D215F-9947-844E-9F03-E08FA6955AF2}"/>
              </a:ext>
            </a:extLst>
          </p:cNvPr>
          <p:cNvSpPr txBox="1"/>
          <p:nvPr/>
        </p:nvSpPr>
        <p:spPr>
          <a:xfrm>
            <a:off x="3512634" y="4873083"/>
            <a:ext cx="1639229" cy="369332"/>
          </a:xfrm>
          <a:prstGeom prst="rect">
            <a:avLst/>
          </a:prstGeom>
          <a:noFill/>
        </p:spPr>
        <p:txBody>
          <a:bodyPr wrap="square" rtlCol="0">
            <a:spAutoFit/>
          </a:bodyPr>
          <a:lstStyle/>
          <a:p>
            <a:r>
              <a:rPr lang="en-GB" b="1" dirty="0">
                <a:solidFill>
                  <a:srgbClr val="C00000"/>
                </a:solidFill>
              </a:rPr>
              <a:t>ACTION </a:t>
            </a:r>
          </a:p>
        </p:txBody>
      </p:sp>
      <p:sp>
        <p:nvSpPr>
          <p:cNvPr id="5" name="TextBox 4">
            <a:extLst>
              <a:ext uri="{FF2B5EF4-FFF2-40B4-BE49-F238E27FC236}">
                <a16:creationId xmlns:a16="http://schemas.microsoft.com/office/drawing/2014/main" id="{5668733E-2B03-544C-8536-A86BC5C27B9F}"/>
              </a:ext>
            </a:extLst>
          </p:cNvPr>
          <p:cNvSpPr txBox="1"/>
          <p:nvPr/>
        </p:nvSpPr>
        <p:spPr>
          <a:xfrm>
            <a:off x="1516566" y="2988527"/>
            <a:ext cx="1516566" cy="369332"/>
          </a:xfrm>
          <a:prstGeom prst="rect">
            <a:avLst/>
          </a:prstGeom>
          <a:noFill/>
        </p:spPr>
        <p:txBody>
          <a:bodyPr wrap="square" rtlCol="0">
            <a:spAutoFit/>
          </a:bodyPr>
          <a:lstStyle/>
          <a:p>
            <a:r>
              <a:rPr lang="en-GB" b="1" dirty="0">
                <a:solidFill>
                  <a:srgbClr val="002060"/>
                </a:solidFill>
              </a:rPr>
              <a:t>POWER</a:t>
            </a:r>
          </a:p>
        </p:txBody>
      </p:sp>
      <p:sp>
        <p:nvSpPr>
          <p:cNvPr id="7" name="TextBox 6">
            <a:extLst>
              <a:ext uri="{FF2B5EF4-FFF2-40B4-BE49-F238E27FC236}">
                <a16:creationId xmlns:a16="http://schemas.microsoft.com/office/drawing/2014/main" id="{E5F6E727-0D56-C347-B1A9-9FE41D58ABC5}"/>
              </a:ext>
            </a:extLst>
          </p:cNvPr>
          <p:cNvSpPr txBox="1"/>
          <p:nvPr/>
        </p:nvSpPr>
        <p:spPr>
          <a:xfrm>
            <a:off x="3094462" y="3228717"/>
            <a:ext cx="2475571" cy="646331"/>
          </a:xfrm>
          <a:prstGeom prst="rect">
            <a:avLst/>
          </a:prstGeom>
          <a:noFill/>
        </p:spPr>
        <p:txBody>
          <a:bodyPr wrap="square" rtlCol="0">
            <a:spAutoFit/>
          </a:bodyPr>
          <a:lstStyle/>
          <a:p>
            <a:r>
              <a:rPr lang="en-GB" b="1" dirty="0"/>
              <a:t>JUDGEMENT </a:t>
            </a:r>
          </a:p>
          <a:p>
            <a:endParaRPr lang="en-US" dirty="0"/>
          </a:p>
        </p:txBody>
      </p:sp>
      <p:sp>
        <p:nvSpPr>
          <p:cNvPr id="11" name="TextBox 10">
            <a:extLst>
              <a:ext uri="{FF2B5EF4-FFF2-40B4-BE49-F238E27FC236}">
                <a16:creationId xmlns:a16="http://schemas.microsoft.com/office/drawing/2014/main" id="{DC008EFB-0262-4C4B-BCA9-839D24A445AB}"/>
              </a:ext>
            </a:extLst>
          </p:cNvPr>
          <p:cNvSpPr txBox="1"/>
          <p:nvPr/>
        </p:nvSpPr>
        <p:spPr>
          <a:xfrm>
            <a:off x="581192" y="4146473"/>
            <a:ext cx="2351904" cy="646331"/>
          </a:xfrm>
          <a:prstGeom prst="rect">
            <a:avLst/>
          </a:prstGeom>
          <a:noFill/>
        </p:spPr>
        <p:txBody>
          <a:bodyPr wrap="square" rtlCol="0">
            <a:spAutoFit/>
          </a:bodyPr>
          <a:lstStyle/>
          <a:p>
            <a:r>
              <a:rPr lang="en-GB" b="1" dirty="0">
                <a:solidFill>
                  <a:srgbClr val="FFC000"/>
                </a:solidFill>
              </a:rPr>
              <a:t>FORGIVENESS</a:t>
            </a:r>
            <a:r>
              <a:rPr lang="en-GB" b="1" dirty="0"/>
              <a:t> </a:t>
            </a:r>
          </a:p>
          <a:p>
            <a:endParaRPr lang="en-US" dirty="0"/>
          </a:p>
        </p:txBody>
      </p:sp>
      <p:sp>
        <p:nvSpPr>
          <p:cNvPr id="13" name="TextBox 12">
            <a:extLst>
              <a:ext uri="{FF2B5EF4-FFF2-40B4-BE49-F238E27FC236}">
                <a16:creationId xmlns:a16="http://schemas.microsoft.com/office/drawing/2014/main" id="{2DA33091-94A6-A542-8AA8-C18DBC12B6C4}"/>
              </a:ext>
            </a:extLst>
          </p:cNvPr>
          <p:cNvSpPr txBox="1"/>
          <p:nvPr/>
        </p:nvSpPr>
        <p:spPr>
          <a:xfrm rot="1063086">
            <a:off x="4728117" y="4382429"/>
            <a:ext cx="2475571" cy="369332"/>
          </a:xfrm>
          <a:prstGeom prst="rect">
            <a:avLst/>
          </a:prstGeom>
          <a:noFill/>
        </p:spPr>
        <p:txBody>
          <a:bodyPr wrap="square" rtlCol="0">
            <a:spAutoFit/>
          </a:bodyPr>
          <a:lstStyle/>
          <a:p>
            <a:r>
              <a:rPr lang="en-GB" b="1" dirty="0">
                <a:solidFill>
                  <a:schemeClr val="accent3">
                    <a:lumMod val="50000"/>
                  </a:schemeClr>
                </a:solidFill>
              </a:rPr>
              <a:t>UNDERSTANDING</a:t>
            </a:r>
          </a:p>
        </p:txBody>
      </p:sp>
      <p:sp>
        <p:nvSpPr>
          <p:cNvPr id="14" name="TextBox 13">
            <a:extLst>
              <a:ext uri="{FF2B5EF4-FFF2-40B4-BE49-F238E27FC236}">
                <a16:creationId xmlns:a16="http://schemas.microsoft.com/office/drawing/2014/main" id="{B2B256E3-697F-3545-A745-67232EB8D7C1}"/>
              </a:ext>
            </a:extLst>
          </p:cNvPr>
          <p:cNvSpPr txBox="1"/>
          <p:nvPr/>
        </p:nvSpPr>
        <p:spPr>
          <a:xfrm>
            <a:off x="1315844" y="5260155"/>
            <a:ext cx="1204332" cy="369332"/>
          </a:xfrm>
          <a:prstGeom prst="rect">
            <a:avLst/>
          </a:prstGeom>
          <a:noFill/>
        </p:spPr>
        <p:txBody>
          <a:bodyPr wrap="square" rtlCol="0">
            <a:spAutoFit/>
          </a:bodyPr>
          <a:lstStyle/>
          <a:p>
            <a:r>
              <a:rPr lang="en-GB" b="1" dirty="0"/>
              <a:t>EVIL</a:t>
            </a:r>
          </a:p>
        </p:txBody>
      </p:sp>
    </p:spTree>
    <p:extLst>
      <p:ext uri="{BB962C8B-B14F-4D97-AF65-F5344CB8AC3E}">
        <p14:creationId xmlns:p14="http://schemas.microsoft.com/office/powerpoint/2010/main" val="2973437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77F2BB43-1E8B-40A7-9733-9AEE76BFE2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2F2499BD-C67D-4CD4-9747-4DCC7EF1FC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80D02CAC-A533-4E24-84A6-B3171E16A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id="{44DBAF48-B17B-4AA7-9E99-4EC0C99058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useBgFill="1">
        <p:nvSpPr>
          <p:cNvPr id="21" name="Rectangle 20">
            <a:extLst>
              <a:ext uri="{FF2B5EF4-FFF2-40B4-BE49-F238E27FC236}">
                <a16:creationId xmlns:a16="http://schemas.microsoft.com/office/drawing/2014/main" id="{AED77F9C-225F-48F5-AAE9-58E2623443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602A627-0D01-284F-A255-FB3271906B09}"/>
              </a:ext>
            </a:extLst>
          </p:cNvPr>
          <p:cNvSpPr>
            <a:spLocks noGrp="1"/>
          </p:cNvSpPr>
          <p:nvPr>
            <p:ph type="title"/>
          </p:nvPr>
        </p:nvSpPr>
        <p:spPr>
          <a:xfrm>
            <a:off x="581191" y="1020432"/>
            <a:ext cx="10993549" cy="1406052"/>
          </a:xfrm>
        </p:spPr>
        <p:txBody>
          <a:bodyPr vert="horz" lIns="91440" tIns="45720" rIns="91440" bIns="45720" rtlCol="0" anchor="b">
            <a:normAutofit/>
          </a:bodyPr>
          <a:lstStyle/>
          <a:p>
            <a:r>
              <a:rPr lang="en-GB" sz="1800" dirty="0"/>
              <a:t>She is best known for two works:</a:t>
            </a:r>
            <a:br>
              <a:rPr lang="en-GB" sz="1800" dirty="0"/>
            </a:br>
            <a:r>
              <a:rPr lang="en-GB" sz="1800" dirty="0"/>
              <a:t>The first, </a:t>
            </a:r>
            <a:r>
              <a:rPr lang="en-GB" sz="1800" i="1" dirty="0"/>
              <a:t>The Origins of Totalitarianism</a:t>
            </a:r>
            <a:r>
              <a:rPr lang="en-GB" sz="1800" dirty="0"/>
              <a:t>, published in 1951</a:t>
            </a:r>
            <a:br>
              <a:rPr lang="en-GB" sz="1800" dirty="0"/>
            </a:br>
            <a:r>
              <a:rPr lang="en-GB" sz="1800" dirty="0"/>
              <a:t>The second, </a:t>
            </a:r>
            <a:r>
              <a:rPr lang="en-GB" sz="1800" i="1" dirty="0"/>
              <a:t>The Human Condition</a:t>
            </a:r>
            <a:r>
              <a:rPr lang="en-GB" sz="1800" dirty="0"/>
              <a:t>, published in 1958;</a:t>
            </a:r>
            <a:endParaRPr lang="en-US" sz="1800" dirty="0"/>
          </a:p>
        </p:txBody>
      </p:sp>
      <p:sp>
        <p:nvSpPr>
          <p:cNvPr id="23" name="Rectangle 22">
            <a:extLst>
              <a:ext uri="{FF2B5EF4-FFF2-40B4-BE49-F238E27FC236}">
                <a16:creationId xmlns:a16="http://schemas.microsoft.com/office/drawing/2014/main" id="{C3B951A0-477E-4D34-B2E5-B986D80430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4">
            <a:extLst>
              <a:ext uri="{FF2B5EF4-FFF2-40B4-BE49-F238E27FC236}">
                <a16:creationId xmlns:a16="http://schemas.microsoft.com/office/drawing/2014/main" id="{68847C82-BEFE-4E06-B9FF-E382FA817F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6">
            <a:extLst>
              <a:ext uri="{FF2B5EF4-FFF2-40B4-BE49-F238E27FC236}">
                <a16:creationId xmlns:a16="http://schemas.microsoft.com/office/drawing/2014/main" id="{E0BEE108-801A-44BD-8228-85634F52FB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6" name="Content Placeholder 5" descr="A person in a black shirt&#10;&#10;Description automatically generated">
            <a:extLst>
              <a:ext uri="{FF2B5EF4-FFF2-40B4-BE49-F238E27FC236}">
                <a16:creationId xmlns:a16="http://schemas.microsoft.com/office/drawing/2014/main" id="{1C566C03-7767-5E4C-B2C3-A0323BF9358C}"/>
              </a:ext>
            </a:extLst>
          </p:cNvPr>
          <p:cNvPicPr>
            <a:picLocks noGrp="1" noChangeAspect="1"/>
          </p:cNvPicPr>
          <p:nvPr>
            <p:ph sz="half" idx="1"/>
          </p:nvPr>
        </p:nvPicPr>
        <p:blipFill rotWithShape="1">
          <a:blip r:embed="rId2"/>
          <a:srcRect t="6400" b="14733"/>
          <a:stretch/>
        </p:blipFill>
        <p:spPr>
          <a:xfrm>
            <a:off x="448733" y="3099607"/>
            <a:ext cx="7495531" cy="3310466"/>
          </a:xfrm>
          <a:prstGeom prst="rect">
            <a:avLst/>
          </a:prstGeom>
        </p:spPr>
      </p:pic>
      <p:sp>
        <p:nvSpPr>
          <p:cNvPr id="29" name="Rectangle 28">
            <a:extLst>
              <a:ext uri="{FF2B5EF4-FFF2-40B4-BE49-F238E27FC236}">
                <a16:creationId xmlns:a16="http://schemas.microsoft.com/office/drawing/2014/main" id="{C1E852A1-9748-47A9-8914-CEB245CBA4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44264" y="3081865"/>
            <a:ext cx="91976" cy="331046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Content Placeholder 7" descr="A person looking at the camera&#10;&#10;Description automatically generated">
            <a:extLst>
              <a:ext uri="{FF2B5EF4-FFF2-40B4-BE49-F238E27FC236}">
                <a16:creationId xmlns:a16="http://schemas.microsoft.com/office/drawing/2014/main" id="{28C2B1D9-CE3E-C44D-985D-2997E2B9173C}"/>
              </a:ext>
            </a:extLst>
          </p:cNvPr>
          <p:cNvPicPr>
            <a:picLocks noGrp="1" noChangeAspect="1"/>
          </p:cNvPicPr>
          <p:nvPr>
            <p:ph sz="half" idx="2"/>
          </p:nvPr>
        </p:nvPicPr>
        <p:blipFill rotWithShape="1">
          <a:blip r:embed="rId3"/>
          <a:srcRect l="22723" r="12143" b="1"/>
          <a:stretch/>
        </p:blipFill>
        <p:spPr>
          <a:xfrm>
            <a:off x="8036240" y="3081867"/>
            <a:ext cx="3673160" cy="3310466"/>
          </a:xfrm>
          <a:prstGeom prst="rect">
            <a:avLst/>
          </a:prstGeom>
        </p:spPr>
      </p:pic>
      <p:sp>
        <p:nvSpPr>
          <p:cNvPr id="9" name="Footer Placeholder 8">
            <a:extLst>
              <a:ext uri="{FF2B5EF4-FFF2-40B4-BE49-F238E27FC236}">
                <a16:creationId xmlns:a16="http://schemas.microsoft.com/office/drawing/2014/main" id="{CFC78835-7062-9843-B62F-52967516EB2A}"/>
              </a:ext>
            </a:extLst>
          </p:cNvPr>
          <p:cNvSpPr>
            <a:spLocks noGrp="1"/>
          </p:cNvSpPr>
          <p:nvPr>
            <p:ph type="ftr" sz="quarter" idx="11"/>
          </p:nvPr>
        </p:nvSpPr>
        <p:spPr/>
        <p:txBody>
          <a:bodyPr/>
          <a:lstStyle/>
          <a:p>
            <a:r>
              <a:rPr lang="en-US"/>
              <a:t>Hannah Arendt</a:t>
            </a:r>
            <a:endParaRPr lang="en-US" dirty="0"/>
          </a:p>
        </p:txBody>
      </p:sp>
      <p:sp>
        <p:nvSpPr>
          <p:cNvPr id="10" name="Slide Number Placeholder 9">
            <a:extLst>
              <a:ext uri="{FF2B5EF4-FFF2-40B4-BE49-F238E27FC236}">
                <a16:creationId xmlns:a16="http://schemas.microsoft.com/office/drawing/2014/main" id="{43130E7E-7DBC-AB4A-A1DD-742475CBD409}"/>
              </a:ext>
            </a:extLst>
          </p:cNvPr>
          <p:cNvSpPr>
            <a:spLocks noGrp="1"/>
          </p:cNvSpPr>
          <p:nvPr>
            <p:ph type="sldNum" sz="quarter" idx="12"/>
          </p:nvPr>
        </p:nvSpPr>
        <p:spPr/>
        <p:txBody>
          <a:bodyPr/>
          <a:lstStyle/>
          <a:p>
            <a:fld id="{3A98EE3D-8CD1-4C3F-BD1C-C98C9596463C}" type="slidenum">
              <a:rPr lang="en-US" smtClean="0"/>
              <a:t>5</a:t>
            </a:fld>
            <a:endParaRPr lang="en-US" dirty="0"/>
          </a:p>
        </p:txBody>
      </p:sp>
    </p:spTree>
    <p:extLst>
      <p:ext uri="{BB962C8B-B14F-4D97-AF65-F5344CB8AC3E}">
        <p14:creationId xmlns:p14="http://schemas.microsoft.com/office/powerpoint/2010/main" val="2654370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DD651B61-325E-4E73-8445-38B0DE8AAA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B42E5253-D3AC-4AC2-B766-8B34F13C2F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10AE8D57-436A-4073-9A75-15BB5949F8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 name="Content Placeholder 3">
            <a:extLst>
              <a:ext uri="{FF2B5EF4-FFF2-40B4-BE49-F238E27FC236}">
                <a16:creationId xmlns:a16="http://schemas.microsoft.com/office/drawing/2014/main" id="{B3E05196-93E7-C84E-A695-E93AB9BF49C7}"/>
              </a:ext>
            </a:extLst>
          </p:cNvPr>
          <p:cNvSpPr>
            <a:spLocks noGrp="1"/>
          </p:cNvSpPr>
          <p:nvPr>
            <p:ph sz="half" idx="2"/>
          </p:nvPr>
        </p:nvSpPr>
        <p:spPr>
          <a:xfrm>
            <a:off x="609906" y="2340864"/>
            <a:ext cx="3568661" cy="3634486"/>
          </a:xfrm>
        </p:spPr>
        <p:txBody>
          <a:bodyPr vert="horz" lIns="91440" tIns="45720" rIns="91440" bIns="45720" rtlCol="0" anchor="ctr">
            <a:normAutofit/>
          </a:bodyPr>
          <a:lstStyle/>
          <a:p>
            <a:pPr marL="0" indent="0">
              <a:buNone/>
            </a:pPr>
            <a:r>
              <a:rPr lang="en-GB" dirty="0"/>
              <a:t>In the popular knowledge best known for her: </a:t>
            </a:r>
          </a:p>
          <a:p>
            <a:r>
              <a:rPr lang="en-GB" i="1" dirty="0"/>
              <a:t>Eichmann in Jerusalem: A Report on the Banality of Evil</a:t>
            </a:r>
            <a:r>
              <a:rPr lang="en-GB" dirty="0"/>
              <a:t>. New York: Viking Press, 1963. </a:t>
            </a:r>
          </a:p>
          <a:p>
            <a:endParaRPr lang="en-US" dirty="0"/>
          </a:p>
        </p:txBody>
      </p:sp>
      <p:pic>
        <p:nvPicPr>
          <p:cNvPr id="6" name="Content Placeholder 5" descr="A person sitting in a chair&#10;&#10;Description automatically generated">
            <a:extLst>
              <a:ext uri="{FF2B5EF4-FFF2-40B4-BE49-F238E27FC236}">
                <a16:creationId xmlns:a16="http://schemas.microsoft.com/office/drawing/2014/main" id="{5D41F023-A974-344D-9E19-FA57B0DD2EC5}"/>
              </a:ext>
            </a:extLst>
          </p:cNvPr>
          <p:cNvPicPr>
            <a:picLocks noGrp="1" noChangeAspect="1"/>
          </p:cNvPicPr>
          <p:nvPr>
            <p:ph sz="half" idx="1"/>
          </p:nvPr>
        </p:nvPicPr>
        <p:blipFill>
          <a:blip r:embed="rId2"/>
          <a:stretch>
            <a:fillRect/>
          </a:stretch>
        </p:blipFill>
        <p:spPr>
          <a:xfrm>
            <a:off x="4654296" y="813026"/>
            <a:ext cx="6735272" cy="5051454"/>
          </a:xfrm>
          <a:prstGeom prst="rect">
            <a:avLst/>
          </a:prstGeom>
        </p:spPr>
      </p:pic>
      <p:sp>
        <p:nvSpPr>
          <p:cNvPr id="7" name="Footer Placeholder 6">
            <a:extLst>
              <a:ext uri="{FF2B5EF4-FFF2-40B4-BE49-F238E27FC236}">
                <a16:creationId xmlns:a16="http://schemas.microsoft.com/office/drawing/2014/main" id="{D232AB67-86ED-F343-A77F-D603072FC9C3}"/>
              </a:ext>
            </a:extLst>
          </p:cNvPr>
          <p:cNvSpPr>
            <a:spLocks noGrp="1"/>
          </p:cNvSpPr>
          <p:nvPr>
            <p:ph type="ftr" sz="quarter" idx="11"/>
          </p:nvPr>
        </p:nvSpPr>
        <p:spPr/>
        <p:txBody>
          <a:bodyPr/>
          <a:lstStyle/>
          <a:p>
            <a:r>
              <a:rPr lang="en-US"/>
              <a:t>Hannah Arendt</a:t>
            </a:r>
            <a:endParaRPr lang="en-US" dirty="0"/>
          </a:p>
        </p:txBody>
      </p:sp>
      <p:sp>
        <p:nvSpPr>
          <p:cNvPr id="8" name="Slide Number Placeholder 7">
            <a:extLst>
              <a:ext uri="{FF2B5EF4-FFF2-40B4-BE49-F238E27FC236}">
                <a16:creationId xmlns:a16="http://schemas.microsoft.com/office/drawing/2014/main" id="{000DCEC4-D6DA-2641-981C-D32B81A5EDD7}"/>
              </a:ext>
            </a:extLst>
          </p:cNvPr>
          <p:cNvSpPr>
            <a:spLocks noGrp="1"/>
          </p:cNvSpPr>
          <p:nvPr>
            <p:ph type="sldNum" sz="quarter" idx="12"/>
          </p:nvPr>
        </p:nvSpPr>
        <p:spPr/>
        <p:txBody>
          <a:bodyPr/>
          <a:lstStyle/>
          <a:p>
            <a:fld id="{3A98EE3D-8CD1-4C3F-BD1C-C98C9596463C}" type="slidenum">
              <a:rPr lang="en-US" smtClean="0"/>
              <a:t>6</a:t>
            </a:fld>
            <a:endParaRPr lang="en-US" dirty="0"/>
          </a:p>
        </p:txBody>
      </p:sp>
    </p:spTree>
    <p:extLst>
      <p:ext uri="{BB962C8B-B14F-4D97-AF65-F5344CB8AC3E}">
        <p14:creationId xmlns:p14="http://schemas.microsoft.com/office/powerpoint/2010/main" val="3038859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E6C8E6EB-4C59-429B-97E4-72A058CFC4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B5B90362-AFCC-46A9-B41C-A257A8C5B3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F71EF7F1-38BA-471D-8CD4-2A9AE8E35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AA0DAE2-C29A-FD4F-827D-C745112DA009}"/>
              </a:ext>
            </a:extLst>
          </p:cNvPr>
          <p:cNvSpPr>
            <a:spLocks noGrp="1"/>
          </p:cNvSpPr>
          <p:nvPr>
            <p:ph type="title"/>
          </p:nvPr>
        </p:nvSpPr>
        <p:spPr>
          <a:xfrm>
            <a:off x="759547" y="325319"/>
            <a:ext cx="3259016" cy="1462692"/>
          </a:xfrm>
        </p:spPr>
        <p:txBody>
          <a:bodyPr vert="horz" lIns="91440" tIns="45720" rIns="91440" bIns="45720" rtlCol="0" anchor="b">
            <a:normAutofit/>
          </a:bodyPr>
          <a:lstStyle/>
          <a:p>
            <a:r>
              <a:rPr lang="en-US" b="0" kern="1200" cap="all" dirty="0">
                <a:solidFill>
                  <a:schemeClr val="bg1">
                    <a:lumMod val="75000"/>
                    <a:lumOff val="25000"/>
                  </a:schemeClr>
                </a:solidFill>
                <a:latin typeface="+mj-lt"/>
                <a:ea typeface="+mj-ea"/>
                <a:cs typeface="+mj-cs"/>
              </a:rPr>
              <a:t>Woman’s emancipation?</a:t>
            </a:r>
          </a:p>
        </p:txBody>
      </p:sp>
      <p:sp>
        <p:nvSpPr>
          <p:cNvPr id="21" name="Rectangle 20">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2">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5" name="Rectangle 24">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8CD375A4-8E3A-BA46-A3A6-B7393457FA5A}"/>
              </a:ext>
            </a:extLst>
          </p:cNvPr>
          <p:cNvSpPr>
            <a:spLocks noGrp="1"/>
          </p:cNvSpPr>
          <p:nvPr>
            <p:ph sz="half" idx="1"/>
          </p:nvPr>
        </p:nvSpPr>
        <p:spPr>
          <a:xfrm>
            <a:off x="671513" y="1788011"/>
            <a:ext cx="3123783" cy="4419956"/>
          </a:xfrm>
        </p:spPr>
        <p:txBody>
          <a:bodyPr vert="horz" lIns="91440" tIns="45720" rIns="91440" bIns="45720" rtlCol="0" anchor="t">
            <a:normAutofit fontScale="47500" lnSpcReduction="20000"/>
          </a:bodyPr>
          <a:lstStyle/>
          <a:p>
            <a:pPr marL="0" indent="0">
              <a:lnSpc>
                <a:spcPct val="250000"/>
              </a:lnSpc>
              <a:buNone/>
            </a:pPr>
            <a:r>
              <a:rPr lang="en-US" sz="2600" dirty="0">
                <a:solidFill>
                  <a:schemeClr val="bg1">
                    <a:lumMod val="65000"/>
                    <a:lumOff val="35000"/>
                  </a:schemeClr>
                </a:solidFill>
              </a:rPr>
              <a:t>She rarely addresses the question of position of women in society. Two “occasions” are the character of directed engagement with the matter:</a:t>
            </a:r>
          </a:p>
          <a:p>
            <a:pPr marL="342900" indent="-342900">
              <a:lnSpc>
                <a:spcPct val="250000"/>
              </a:lnSpc>
              <a:buAutoNum type="arabicParenR"/>
            </a:pPr>
            <a:r>
              <a:rPr lang="en-US" sz="2600" dirty="0">
                <a:solidFill>
                  <a:schemeClr val="bg1">
                    <a:lumMod val="65000"/>
                    <a:lumOff val="35000"/>
                  </a:schemeClr>
                </a:solidFill>
              </a:rPr>
              <a:t>From the essay/review “On the Emancipation of  Women” 19</a:t>
            </a:r>
            <a:r>
              <a:rPr lang="en-GB" sz="2600" dirty="0">
                <a:solidFill>
                  <a:schemeClr val="bg1">
                    <a:lumMod val="65000"/>
                    <a:lumOff val="35000"/>
                  </a:schemeClr>
                </a:solidFill>
              </a:rPr>
              <a:t>33 and</a:t>
            </a:r>
          </a:p>
          <a:p>
            <a:pPr marL="342900" indent="-342900">
              <a:lnSpc>
                <a:spcPct val="250000"/>
              </a:lnSpc>
              <a:buAutoNum type="arabicParenR"/>
            </a:pPr>
            <a:r>
              <a:rPr lang="en-GB" sz="2600" dirty="0">
                <a:solidFill>
                  <a:schemeClr val="bg1">
                    <a:lumMod val="65000"/>
                    <a:lumOff val="35000"/>
                  </a:schemeClr>
                </a:solidFill>
              </a:rPr>
              <a:t>1964 interview with Günter </a:t>
            </a:r>
            <a:r>
              <a:rPr lang="en-GB" sz="2600" dirty="0" err="1">
                <a:solidFill>
                  <a:schemeClr val="bg1">
                    <a:lumMod val="65000"/>
                    <a:lumOff val="35000"/>
                  </a:schemeClr>
                </a:solidFill>
              </a:rPr>
              <a:t>Gaus</a:t>
            </a:r>
            <a:r>
              <a:rPr lang="en-GB" sz="2600" dirty="0">
                <a:solidFill>
                  <a:schemeClr val="bg1">
                    <a:lumMod val="65000"/>
                    <a:lumOff val="35000"/>
                  </a:schemeClr>
                </a:solidFill>
              </a:rPr>
              <a:t> , when she admitted not to be ever seriously interested in the issue. </a:t>
            </a:r>
          </a:p>
          <a:p>
            <a:pPr marL="0" indent="0">
              <a:buNone/>
            </a:pPr>
            <a:endParaRPr lang="en-US" dirty="0">
              <a:solidFill>
                <a:schemeClr val="bg1">
                  <a:lumMod val="75000"/>
                  <a:lumOff val="25000"/>
                </a:schemeClr>
              </a:solidFill>
            </a:endParaRPr>
          </a:p>
        </p:txBody>
      </p:sp>
      <p:pic>
        <p:nvPicPr>
          <p:cNvPr id="8" name="Content Placeholder 7" descr="A person wearing glasses&#10;&#10;Description automatically generated">
            <a:extLst>
              <a:ext uri="{FF2B5EF4-FFF2-40B4-BE49-F238E27FC236}">
                <a16:creationId xmlns:a16="http://schemas.microsoft.com/office/drawing/2014/main" id="{B7C5D9E0-57FC-4B41-B5E5-ACDAC44BE737}"/>
              </a:ext>
            </a:extLst>
          </p:cNvPr>
          <p:cNvPicPr>
            <a:picLocks noGrp="1" noChangeAspect="1"/>
          </p:cNvPicPr>
          <p:nvPr>
            <p:ph sz="half" idx="2"/>
          </p:nvPr>
        </p:nvPicPr>
        <p:blipFill rotWithShape="1">
          <a:blip r:embed="rId2"/>
          <a:srcRect l="13053" r="14042" b="2"/>
          <a:stretch/>
        </p:blipFill>
        <p:spPr>
          <a:xfrm>
            <a:off x="4241830" y="601200"/>
            <a:ext cx="7503636" cy="5789365"/>
          </a:xfrm>
          <a:prstGeom prst="rect">
            <a:avLst/>
          </a:prstGeom>
        </p:spPr>
      </p:pic>
      <p:sp>
        <p:nvSpPr>
          <p:cNvPr id="5" name="Footer Placeholder 4">
            <a:extLst>
              <a:ext uri="{FF2B5EF4-FFF2-40B4-BE49-F238E27FC236}">
                <a16:creationId xmlns:a16="http://schemas.microsoft.com/office/drawing/2014/main" id="{72220A1E-3B7E-2B4C-AAAA-A5F757333983}"/>
              </a:ext>
            </a:extLst>
          </p:cNvPr>
          <p:cNvSpPr>
            <a:spLocks noGrp="1"/>
          </p:cNvSpPr>
          <p:nvPr>
            <p:ph type="ftr" sz="quarter" idx="11"/>
          </p:nvPr>
        </p:nvSpPr>
        <p:spPr>
          <a:xfrm>
            <a:off x="581192" y="6423914"/>
            <a:ext cx="6917210" cy="365125"/>
          </a:xfrm>
        </p:spPr>
        <p:txBody>
          <a:bodyPr vert="horz" lIns="91440" tIns="45720" rIns="91440" bIns="45720" rtlCol="0" anchor="ctr">
            <a:normAutofit/>
          </a:bodyPr>
          <a:lstStyle/>
          <a:p>
            <a:pPr>
              <a:spcAft>
                <a:spcPts val="600"/>
              </a:spcAft>
            </a:pPr>
            <a:r>
              <a:rPr lang="en-US" kern="1200" cap="all" dirty="0">
                <a:solidFill>
                  <a:schemeClr val="bg1">
                    <a:lumMod val="75000"/>
                    <a:lumOff val="25000"/>
                  </a:schemeClr>
                </a:solidFill>
                <a:latin typeface="+mn-lt"/>
                <a:ea typeface="+mn-ea"/>
                <a:cs typeface="+mn-cs"/>
              </a:rPr>
              <a:t>Hannah Arendt</a:t>
            </a:r>
          </a:p>
        </p:txBody>
      </p:sp>
      <p:sp>
        <p:nvSpPr>
          <p:cNvPr id="6" name="Slide Number Placeholder 5">
            <a:extLst>
              <a:ext uri="{FF2B5EF4-FFF2-40B4-BE49-F238E27FC236}">
                <a16:creationId xmlns:a16="http://schemas.microsoft.com/office/drawing/2014/main" id="{47689F85-0ECF-2844-9797-B6C764D84E73}"/>
              </a:ext>
            </a:extLst>
          </p:cNvPr>
          <p:cNvSpPr>
            <a:spLocks noGrp="1"/>
          </p:cNvSpPr>
          <p:nvPr>
            <p:ph type="sldNum" sz="quarter" idx="12"/>
          </p:nvPr>
        </p:nvSpPr>
        <p:spPr>
          <a:xfrm>
            <a:off x="10558300" y="6423914"/>
            <a:ext cx="1052510" cy="365125"/>
          </a:xfrm>
        </p:spPr>
        <p:txBody>
          <a:bodyPr vert="horz" lIns="91440" tIns="45720" rIns="91440" bIns="45720" rtlCol="0" anchor="ctr">
            <a:normAutofit/>
          </a:bodyPr>
          <a:lstStyle/>
          <a:p>
            <a:pPr>
              <a:spcAft>
                <a:spcPts val="600"/>
              </a:spcAft>
            </a:pPr>
            <a:fld id="{3A98EE3D-8CD1-4C3F-BD1C-C98C9596463C}" type="slidenum">
              <a:rPr lang="en-US">
                <a:solidFill>
                  <a:schemeClr val="bg1">
                    <a:lumMod val="75000"/>
                    <a:lumOff val="25000"/>
                  </a:schemeClr>
                </a:solidFill>
              </a:rPr>
              <a:pPr>
                <a:spcAft>
                  <a:spcPts val="600"/>
                </a:spcAft>
              </a:pPr>
              <a:t>7</a:t>
            </a:fld>
            <a:endParaRPr lang="en-US">
              <a:solidFill>
                <a:schemeClr val="bg1">
                  <a:lumMod val="75000"/>
                  <a:lumOff val="25000"/>
                </a:schemeClr>
              </a:solidFill>
            </a:endParaRPr>
          </a:p>
        </p:txBody>
      </p:sp>
    </p:spTree>
    <p:extLst>
      <p:ext uri="{BB962C8B-B14F-4D97-AF65-F5344CB8AC3E}">
        <p14:creationId xmlns:p14="http://schemas.microsoft.com/office/powerpoint/2010/main" val="4164389937"/>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E6C8E6EB-4C59-429B-97E4-72A058CFC4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a:extLst>
              <a:ext uri="{FF2B5EF4-FFF2-40B4-BE49-F238E27FC236}">
                <a16:creationId xmlns:a16="http://schemas.microsoft.com/office/drawing/2014/main" id="{B5B90362-AFCC-46A9-B41C-A257A8C5B3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a:extLst>
              <a:ext uri="{FF2B5EF4-FFF2-40B4-BE49-F238E27FC236}">
                <a16:creationId xmlns:a16="http://schemas.microsoft.com/office/drawing/2014/main" id="{F71EF7F1-38BA-471D-8CD4-2A9AE8E35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32" name="Rectangle 31">
            <a:extLst>
              <a:ext uri="{FF2B5EF4-FFF2-40B4-BE49-F238E27FC236}">
                <a16:creationId xmlns:a16="http://schemas.microsoft.com/office/drawing/2014/main" id="{504BED40-EAF7-4E55-AFF7-2CD840EBD3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F8395B-CF71-984B-91A5-426BC633CC5C}"/>
              </a:ext>
            </a:extLst>
          </p:cNvPr>
          <p:cNvSpPr>
            <a:spLocks noGrp="1"/>
          </p:cNvSpPr>
          <p:nvPr>
            <p:ph type="title"/>
          </p:nvPr>
        </p:nvSpPr>
        <p:spPr>
          <a:xfrm>
            <a:off x="581193" y="702156"/>
            <a:ext cx="6309003" cy="1013800"/>
          </a:xfrm>
        </p:spPr>
        <p:txBody>
          <a:bodyPr vert="horz" lIns="91440" tIns="45720" rIns="91440" bIns="45720" rtlCol="0" anchor="b">
            <a:normAutofit/>
          </a:bodyPr>
          <a:lstStyle/>
          <a:p>
            <a:r>
              <a:rPr lang="en-US" b="0" kern="1200" cap="all">
                <a:solidFill>
                  <a:schemeClr val="tx2"/>
                </a:solidFill>
                <a:latin typeface="+mj-lt"/>
                <a:ea typeface="+mj-ea"/>
                <a:cs typeface="+mj-cs"/>
              </a:rPr>
              <a:t>The feminist argument</a:t>
            </a:r>
          </a:p>
        </p:txBody>
      </p:sp>
      <p:sp>
        <p:nvSpPr>
          <p:cNvPr id="34" name="Rectangle 33">
            <a:extLst>
              <a:ext uri="{FF2B5EF4-FFF2-40B4-BE49-F238E27FC236}">
                <a16:creationId xmlns:a16="http://schemas.microsoft.com/office/drawing/2014/main" id="{F367CCF1-BB1E-41CF-8499-94A870C33E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66751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 name="Content Placeholder 3">
            <a:extLst>
              <a:ext uri="{FF2B5EF4-FFF2-40B4-BE49-F238E27FC236}">
                <a16:creationId xmlns:a16="http://schemas.microsoft.com/office/drawing/2014/main" id="{BB39FB03-30D3-A044-BF14-876EAD0761D3}"/>
              </a:ext>
            </a:extLst>
          </p:cNvPr>
          <p:cNvSpPr>
            <a:spLocks noGrp="1"/>
          </p:cNvSpPr>
          <p:nvPr>
            <p:ph sz="half" idx="2"/>
          </p:nvPr>
        </p:nvSpPr>
        <p:spPr>
          <a:xfrm>
            <a:off x="581192" y="2109536"/>
            <a:ext cx="6309003" cy="4382556"/>
          </a:xfrm>
        </p:spPr>
        <p:txBody>
          <a:bodyPr vert="horz" lIns="91440" tIns="45720" rIns="91440" bIns="45720" rtlCol="0" anchor="ctr">
            <a:normAutofit/>
          </a:bodyPr>
          <a:lstStyle/>
          <a:p>
            <a:pPr marL="0" indent="0">
              <a:lnSpc>
                <a:spcPct val="90000"/>
              </a:lnSpc>
            </a:pPr>
            <a:endParaRPr lang="en-US" sz="1700" dirty="0">
              <a:solidFill>
                <a:schemeClr val="tx2"/>
              </a:solidFill>
            </a:endParaRPr>
          </a:p>
          <a:p>
            <a:pPr marL="0" indent="0">
              <a:lnSpc>
                <a:spcPct val="90000"/>
              </a:lnSpc>
              <a:buNone/>
            </a:pPr>
            <a:r>
              <a:rPr lang="en-US" sz="1700" dirty="0">
                <a:solidFill>
                  <a:schemeClr val="tx2"/>
                </a:solidFill>
              </a:rPr>
              <a:t>Yet, the contemporary feminist critics try to reclaim the works and ways of thinking of a human being for the feminist, women-centered and gender perspectives. </a:t>
            </a:r>
          </a:p>
          <a:p>
            <a:pPr marL="0" indent="0">
              <a:lnSpc>
                <a:spcPct val="90000"/>
              </a:lnSpc>
              <a:buNone/>
            </a:pPr>
            <a:r>
              <a:rPr lang="en-US" sz="1600" dirty="0">
                <a:solidFill>
                  <a:schemeClr val="tx2"/>
                </a:solidFill>
              </a:rPr>
              <a:t>This argument includes:</a:t>
            </a:r>
          </a:p>
          <a:p>
            <a:pPr marL="342900" indent="-342900">
              <a:lnSpc>
                <a:spcPct val="90000"/>
              </a:lnSpc>
              <a:buAutoNum type="arabicPeriod"/>
            </a:pPr>
            <a:r>
              <a:rPr lang="en-US" sz="1600" dirty="0">
                <a:solidFill>
                  <a:schemeClr val="tx2"/>
                </a:solidFill>
              </a:rPr>
              <a:t>Reference to the notion of </a:t>
            </a:r>
            <a:r>
              <a:rPr lang="en-US" sz="1600" b="1" dirty="0">
                <a:solidFill>
                  <a:schemeClr val="tx2"/>
                </a:solidFill>
              </a:rPr>
              <a:t>understanding</a:t>
            </a:r>
            <a:r>
              <a:rPr lang="en-US" sz="1600" dirty="0">
                <a:solidFill>
                  <a:schemeClr val="tx2"/>
                </a:solidFill>
              </a:rPr>
              <a:t> in Arendt’s thought</a:t>
            </a:r>
          </a:p>
          <a:p>
            <a:pPr marL="342900" indent="-342900">
              <a:lnSpc>
                <a:spcPct val="90000"/>
              </a:lnSpc>
              <a:buAutoNum type="arabicPeriod"/>
            </a:pPr>
            <a:r>
              <a:rPr lang="en-US" sz="1600" dirty="0">
                <a:solidFill>
                  <a:schemeClr val="tx2"/>
                </a:solidFill>
              </a:rPr>
              <a:t>Making connection to the notion of </a:t>
            </a:r>
            <a:r>
              <a:rPr lang="en-US" sz="1600" b="1" dirty="0">
                <a:solidFill>
                  <a:schemeClr val="tx2"/>
                </a:solidFill>
              </a:rPr>
              <a:t>women’s</a:t>
            </a:r>
            <a:r>
              <a:rPr lang="en-US" sz="1600" dirty="0">
                <a:solidFill>
                  <a:schemeClr val="tx2"/>
                </a:solidFill>
              </a:rPr>
              <a:t> independence, </a:t>
            </a:r>
            <a:r>
              <a:rPr lang="en-US" sz="1600" b="1" dirty="0">
                <a:solidFill>
                  <a:schemeClr val="tx2"/>
                </a:solidFill>
              </a:rPr>
              <a:t>right to solitude </a:t>
            </a:r>
            <a:r>
              <a:rPr lang="en-US" sz="1600" dirty="0">
                <a:solidFill>
                  <a:schemeClr val="tx2"/>
                </a:solidFill>
              </a:rPr>
              <a:t>(Virginia Woolf)</a:t>
            </a:r>
          </a:p>
          <a:p>
            <a:pPr marL="342900" indent="-342900">
              <a:lnSpc>
                <a:spcPct val="90000"/>
              </a:lnSpc>
              <a:buAutoNum type="arabicPeriod"/>
            </a:pPr>
            <a:r>
              <a:rPr lang="en-US" sz="1600" dirty="0">
                <a:solidFill>
                  <a:schemeClr val="tx2"/>
                </a:solidFill>
              </a:rPr>
              <a:t>Consideration of the notion of a </a:t>
            </a:r>
            <a:r>
              <a:rPr lang="en-US" sz="1600" b="1" dirty="0">
                <a:solidFill>
                  <a:schemeClr val="tx2"/>
                </a:solidFill>
              </a:rPr>
              <a:t>Jew as a pariah </a:t>
            </a:r>
            <a:r>
              <a:rPr lang="en-US" sz="1600" dirty="0">
                <a:solidFill>
                  <a:schemeClr val="tx2"/>
                </a:solidFill>
              </a:rPr>
              <a:t>and making the parallel with a notion of a woman (historically with no rights)</a:t>
            </a:r>
          </a:p>
          <a:p>
            <a:pPr marL="342900" indent="-342900">
              <a:lnSpc>
                <a:spcPct val="90000"/>
              </a:lnSpc>
              <a:buAutoNum type="arabicPeriod"/>
            </a:pPr>
            <a:r>
              <a:rPr lang="en-US" sz="1600" dirty="0">
                <a:solidFill>
                  <a:schemeClr val="tx2"/>
                </a:solidFill>
              </a:rPr>
              <a:t>Making a comparison with the women’s second movement of reclaiming the women’s position with its “difference” and not necessarily only sameness yet with the identical rights and duties of understanding – </a:t>
            </a:r>
            <a:r>
              <a:rPr lang="en-US" sz="1600" b="1" dirty="0">
                <a:solidFill>
                  <a:schemeClr val="tx2"/>
                </a:solidFill>
              </a:rPr>
              <a:t>owning the position of pariah</a:t>
            </a:r>
            <a:r>
              <a:rPr lang="en-US" sz="1600" dirty="0">
                <a:solidFill>
                  <a:schemeClr val="tx2"/>
                </a:solidFill>
              </a:rPr>
              <a:t>. </a:t>
            </a:r>
          </a:p>
          <a:p>
            <a:pPr>
              <a:lnSpc>
                <a:spcPct val="90000"/>
              </a:lnSpc>
            </a:pPr>
            <a:endParaRPr lang="en-US" sz="1700" dirty="0">
              <a:solidFill>
                <a:schemeClr val="tx2"/>
              </a:solidFill>
            </a:endParaRPr>
          </a:p>
          <a:p>
            <a:pPr>
              <a:lnSpc>
                <a:spcPct val="90000"/>
              </a:lnSpc>
            </a:pPr>
            <a:endParaRPr lang="en-US" sz="1700" dirty="0">
              <a:solidFill>
                <a:schemeClr val="tx2"/>
              </a:solidFill>
            </a:endParaRPr>
          </a:p>
          <a:p>
            <a:pPr marL="0" indent="0">
              <a:lnSpc>
                <a:spcPct val="90000"/>
              </a:lnSpc>
            </a:pPr>
            <a:endParaRPr lang="en-US" sz="1700" dirty="0">
              <a:solidFill>
                <a:schemeClr val="tx2"/>
              </a:solidFill>
            </a:endParaRPr>
          </a:p>
        </p:txBody>
      </p:sp>
      <p:sp>
        <p:nvSpPr>
          <p:cNvPr id="5" name="Footer Placeholder 4">
            <a:extLst>
              <a:ext uri="{FF2B5EF4-FFF2-40B4-BE49-F238E27FC236}">
                <a16:creationId xmlns:a16="http://schemas.microsoft.com/office/drawing/2014/main" id="{DFE406AA-360A-DE43-9F5F-C84CA448C8F9}"/>
              </a:ext>
            </a:extLst>
          </p:cNvPr>
          <p:cNvSpPr>
            <a:spLocks noGrp="1"/>
          </p:cNvSpPr>
          <p:nvPr>
            <p:ph type="ftr" sz="quarter" idx="11"/>
          </p:nvPr>
        </p:nvSpPr>
        <p:spPr>
          <a:xfrm>
            <a:off x="581193" y="5951811"/>
            <a:ext cx="4277410" cy="365125"/>
          </a:xfrm>
        </p:spPr>
        <p:txBody>
          <a:bodyPr vert="horz" lIns="91440" tIns="45720" rIns="91440" bIns="45720" rtlCol="0" anchor="ctr">
            <a:normAutofit/>
          </a:bodyPr>
          <a:lstStyle/>
          <a:p>
            <a:pPr>
              <a:spcAft>
                <a:spcPts val="600"/>
              </a:spcAft>
            </a:pPr>
            <a:r>
              <a:rPr lang="en-US" kern="1200" cap="all">
                <a:solidFill>
                  <a:srgbClr val="94A4C5"/>
                </a:solidFill>
                <a:latin typeface="+mn-lt"/>
                <a:ea typeface="+mn-ea"/>
                <a:cs typeface="+mn-cs"/>
              </a:rPr>
              <a:t>Hannah Arendt</a:t>
            </a:r>
          </a:p>
        </p:txBody>
      </p:sp>
      <p:sp>
        <p:nvSpPr>
          <p:cNvPr id="6" name="Slide Number Placeholder 5">
            <a:extLst>
              <a:ext uri="{FF2B5EF4-FFF2-40B4-BE49-F238E27FC236}">
                <a16:creationId xmlns:a16="http://schemas.microsoft.com/office/drawing/2014/main" id="{64274DD1-A3C9-0547-815E-B2123C2063EF}"/>
              </a:ext>
            </a:extLst>
          </p:cNvPr>
          <p:cNvSpPr>
            <a:spLocks noGrp="1"/>
          </p:cNvSpPr>
          <p:nvPr>
            <p:ph type="sldNum" sz="quarter" idx="12"/>
          </p:nvPr>
        </p:nvSpPr>
        <p:spPr>
          <a:xfrm>
            <a:off x="6576780" y="5956137"/>
            <a:ext cx="544874" cy="365125"/>
          </a:xfrm>
        </p:spPr>
        <p:txBody>
          <a:bodyPr vert="horz" lIns="91440" tIns="45720" rIns="91440" bIns="45720" rtlCol="0" anchor="ctr">
            <a:normAutofit/>
          </a:bodyPr>
          <a:lstStyle/>
          <a:p>
            <a:pPr>
              <a:spcAft>
                <a:spcPts val="600"/>
              </a:spcAft>
            </a:pPr>
            <a:fld id="{3A98EE3D-8CD1-4C3F-BD1C-C98C9596463C}" type="slidenum">
              <a:rPr lang="en-US" smtClean="0">
                <a:solidFill>
                  <a:srgbClr val="94A4C5"/>
                </a:solidFill>
              </a:rPr>
              <a:pPr>
                <a:spcAft>
                  <a:spcPts val="600"/>
                </a:spcAft>
              </a:pPr>
              <a:t>8</a:t>
            </a:fld>
            <a:endParaRPr lang="en-US">
              <a:solidFill>
                <a:srgbClr val="94A4C5"/>
              </a:solidFill>
            </a:endParaRPr>
          </a:p>
        </p:txBody>
      </p:sp>
      <p:pic>
        <p:nvPicPr>
          <p:cNvPr id="8" name="Content Placeholder 7" descr="A picture containing person, indoor, photo, man&#10;&#10;Description automatically generated">
            <a:extLst>
              <a:ext uri="{FF2B5EF4-FFF2-40B4-BE49-F238E27FC236}">
                <a16:creationId xmlns:a16="http://schemas.microsoft.com/office/drawing/2014/main" id="{9F58A607-B95C-8145-AB42-3D5A275198AC}"/>
              </a:ext>
            </a:extLst>
          </p:cNvPr>
          <p:cNvPicPr>
            <a:picLocks noGrp="1" noChangeAspect="1"/>
          </p:cNvPicPr>
          <p:nvPr>
            <p:ph sz="half" idx="1"/>
          </p:nvPr>
        </p:nvPicPr>
        <p:blipFill rotWithShape="1">
          <a:blip r:embed="rId2"/>
          <a:srcRect l="27093" r="18591" b="-2"/>
          <a:stretch/>
        </p:blipFill>
        <p:spPr>
          <a:xfrm>
            <a:off x="7521283" y="10"/>
            <a:ext cx="4670717" cy="6857990"/>
          </a:xfrm>
          <a:prstGeom prst="rect">
            <a:avLst/>
          </a:prstGeom>
        </p:spPr>
      </p:pic>
    </p:spTree>
    <p:extLst>
      <p:ext uri="{BB962C8B-B14F-4D97-AF65-F5344CB8AC3E}">
        <p14:creationId xmlns:p14="http://schemas.microsoft.com/office/powerpoint/2010/main" val="2610751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E6C8E6EB-4C59-429B-97E4-72A058CFC4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B5B90362-AFCC-46A9-B41C-A257A8C5B3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F71EF7F1-38BA-471D-8CD4-2A9AE8E35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F2F8395B-CF71-984B-91A5-426BC633CC5C}"/>
              </a:ext>
            </a:extLst>
          </p:cNvPr>
          <p:cNvSpPr>
            <a:spLocks noGrp="1"/>
          </p:cNvSpPr>
          <p:nvPr>
            <p:ph type="title"/>
          </p:nvPr>
        </p:nvSpPr>
        <p:spPr>
          <a:xfrm>
            <a:off x="8013433" y="702156"/>
            <a:ext cx="3568661" cy="1188720"/>
          </a:xfrm>
        </p:spPr>
        <p:txBody>
          <a:bodyPr vert="horz" lIns="91440" tIns="45720" rIns="91440" bIns="45720" rtlCol="0" anchor="b">
            <a:normAutofit/>
          </a:bodyPr>
          <a:lstStyle/>
          <a:p>
            <a:r>
              <a:rPr lang="en-US" sz="2800" b="0" kern="1200" cap="all" dirty="0">
                <a:solidFill>
                  <a:schemeClr val="tx1">
                    <a:lumMod val="75000"/>
                    <a:lumOff val="25000"/>
                  </a:schemeClr>
                </a:solidFill>
                <a:latin typeface="+mj-lt"/>
                <a:ea typeface="+mj-ea"/>
                <a:cs typeface="+mj-cs"/>
              </a:rPr>
              <a:t>Understanding….</a:t>
            </a:r>
          </a:p>
        </p:txBody>
      </p:sp>
      <p:pic>
        <p:nvPicPr>
          <p:cNvPr id="8" name="Content Placeholder 7" descr="A picture containing person, indoor, photo, man&#10;&#10;Description automatically generated">
            <a:extLst>
              <a:ext uri="{FF2B5EF4-FFF2-40B4-BE49-F238E27FC236}">
                <a16:creationId xmlns:a16="http://schemas.microsoft.com/office/drawing/2014/main" id="{9F58A607-B95C-8145-AB42-3D5A275198AC}"/>
              </a:ext>
            </a:extLst>
          </p:cNvPr>
          <p:cNvPicPr>
            <a:picLocks noGrp="1" noChangeAspect="1"/>
          </p:cNvPicPr>
          <p:nvPr>
            <p:ph sz="half" idx="1"/>
          </p:nvPr>
        </p:nvPicPr>
        <p:blipFill rotWithShape="1">
          <a:blip r:embed="rId2"/>
          <a:srcRect l="10423" r="1921" b="-2"/>
          <a:stretch/>
        </p:blipFill>
        <p:spPr>
          <a:xfrm>
            <a:off x="20" y="10"/>
            <a:ext cx="7537685" cy="6857990"/>
          </a:xfrm>
          <a:prstGeom prst="rect">
            <a:avLst/>
          </a:prstGeom>
        </p:spPr>
      </p:pic>
      <p:sp>
        <p:nvSpPr>
          <p:cNvPr id="21" name="Rectangle 20">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 name="Content Placeholder 3">
            <a:extLst>
              <a:ext uri="{FF2B5EF4-FFF2-40B4-BE49-F238E27FC236}">
                <a16:creationId xmlns:a16="http://schemas.microsoft.com/office/drawing/2014/main" id="{BB39FB03-30D3-A044-BF14-876EAD0761D3}"/>
              </a:ext>
            </a:extLst>
          </p:cNvPr>
          <p:cNvSpPr>
            <a:spLocks noGrp="1"/>
          </p:cNvSpPr>
          <p:nvPr>
            <p:ph sz="half" idx="2"/>
          </p:nvPr>
        </p:nvSpPr>
        <p:spPr>
          <a:xfrm>
            <a:off x="7945150" y="2040835"/>
            <a:ext cx="3568661" cy="1773936"/>
          </a:xfrm>
        </p:spPr>
        <p:txBody>
          <a:bodyPr vert="horz" lIns="91440" tIns="45720" rIns="91440" bIns="45720" rtlCol="0" anchor="ctr">
            <a:normAutofit/>
          </a:bodyPr>
          <a:lstStyle/>
          <a:p>
            <a:pPr marL="0" indent="0">
              <a:buNone/>
            </a:pPr>
            <a:r>
              <a:rPr lang="en-US" dirty="0"/>
              <a:t>From the essays “Understanding and Politics (the difficulties in understanding)” 1954</a:t>
            </a:r>
          </a:p>
        </p:txBody>
      </p:sp>
      <p:sp>
        <p:nvSpPr>
          <p:cNvPr id="5" name="Footer Placeholder 4">
            <a:extLst>
              <a:ext uri="{FF2B5EF4-FFF2-40B4-BE49-F238E27FC236}">
                <a16:creationId xmlns:a16="http://schemas.microsoft.com/office/drawing/2014/main" id="{DFE406AA-360A-DE43-9F5F-C84CA448C8F9}"/>
              </a:ext>
            </a:extLst>
          </p:cNvPr>
          <p:cNvSpPr>
            <a:spLocks noGrp="1"/>
          </p:cNvSpPr>
          <p:nvPr>
            <p:ph type="ftr" sz="quarter" idx="11"/>
          </p:nvPr>
        </p:nvSpPr>
        <p:spPr>
          <a:xfrm>
            <a:off x="581192" y="6423914"/>
            <a:ext cx="6508628" cy="365125"/>
          </a:xfrm>
        </p:spPr>
        <p:txBody>
          <a:bodyPr vert="horz" lIns="91440" tIns="45720" rIns="91440" bIns="45720" rtlCol="0" anchor="ctr">
            <a:normAutofit/>
          </a:bodyPr>
          <a:lstStyle/>
          <a:p>
            <a:pPr>
              <a:spcAft>
                <a:spcPts val="600"/>
              </a:spcAft>
            </a:pPr>
            <a:r>
              <a:rPr lang="en-US" kern="1200" cap="all">
                <a:solidFill>
                  <a:srgbClr val="FFFFFF"/>
                </a:solidFill>
                <a:latin typeface="+mn-lt"/>
                <a:ea typeface="+mn-ea"/>
                <a:cs typeface="+mn-cs"/>
              </a:rPr>
              <a:t>Hannah Arendt</a:t>
            </a:r>
          </a:p>
        </p:txBody>
      </p:sp>
      <p:sp>
        <p:nvSpPr>
          <p:cNvPr id="6" name="Slide Number Placeholder 5">
            <a:extLst>
              <a:ext uri="{FF2B5EF4-FFF2-40B4-BE49-F238E27FC236}">
                <a16:creationId xmlns:a16="http://schemas.microsoft.com/office/drawing/2014/main" id="{64274DD1-A3C9-0547-815E-B2123C2063EF}"/>
              </a:ext>
            </a:extLst>
          </p:cNvPr>
          <p:cNvSpPr>
            <a:spLocks noGrp="1"/>
          </p:cNvSpPr>
          <p:nvPr>
            <p:ph type="sldNum" sz="quarter" idx="12"/>
          </p:nvPr>
        </p:nvSpPr>
        <p:spPr>
          <a:xfrm>
            <a:off x="10558300" y="6423914"/>
            <a:ext cx="1052510" cy="365125"/>
          </a:xfrm>
        </p:spPr>
        <p:txBody>
          <a:bodyPr vert="horz" lIns="91440" tIns="45720" rIns="91440" bIns="45720" rtlCol="0" anchor="ctr">
            <a:normAutofit/>
          </a:bodyPr>
          <a:lstStyle/>
          <a:p>
            <a:pPr>
              <a:spcAft>
                <a:spcPts val="600"/>
              </a:spcAft>
            </a:pPr>
            <a:fld id="{3A98EE3D-8CD1-4C3F-BD1C-C98C9596463C}" type="slidenum">
              <a:rPr lang="en-US" smtClean="0"/>
              <a:pPr>
                <a:spcAft>
                  <a:spcPts val="600"/>
                </a:spcAft>
              </a:pPr>
              <a:t>9</a:t>
            </a:fld>
            <a:endParaRPr lang="en-US"/>
          </a:p>
        </p:txBody>
      </p:sp>
    </p:spTree>
    <p:extLst>
      <p:ext uri="{BB962C8B-B14F-4D97-AF65-F5344CB8AC3E}">
        <p14:creationId xmlns:p14="http://schemas.microsoft.com/office/powerpoint/2010/main" val="4058351387"/>
      </p:ext>
    </p:extLst>
  </p:cSld>
  <p:clrMapOvr>
    <a:masterClrMapping/>
  </p:clrMapOvr>
</p:sld>
</file>

<file path=ppt/theme/theme1.xml><?xml version="1.0" encoding="utf-8"?>
<a:theme xmlns:a="http://schemas.openxmlformats.org/drawingml/2006/main" name="DividendVTI">
  <a:themeElements>
    <a:clrScheme name="AnalogousFromLightSeedLeftStep">
      <a:dk1>
        <a:srgbClr val="000000"/>
      </a:dk1>
      <a:lt1>
        <a:srgbClr val="FFFFFF"/>
      </a:lt1>
      <a:dk2>
        <a:srgbClr val="243941"/>
      </a:dk2>
      <a:lt2>
        <a:srgbClr val="E8E6E2"/>
      </a:lt2>
      <a:accent1>
        <a:srgbClr val="94A4C5"/>
      </a:accent1>
      <a:accent2>
        <a:srgbClr val="7FAABA"/>
      </a:accent2>
      <a:accent3>
        <a:srgbClr val="82ACA6"/>
      </a:accent3>
      <a:accent4>
        <a:srgbClr val="77AE8F"/>
      </a:accent4>
      <a:accent5>
        <a:srgbClr val="81AD82"/>
      </a:accent5>
      <a:accent6>
        <a:srgbClr val="8AAB75"/>
      </a:accent6>
      <a:hlink>
        <a:srgbClr val="938159"/>
      </a:hlink>
      <a:folHlink>
        <a:srgbClr val="7F7F7F"/>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748</Words>
  <Application>Microsoft Macintosh PowerPoint</Application>
  <PresentationFormat>Widescreen</PresentationFormat>
  <Paragraphs>80</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Calibri</vt:lpstr>
      <vt:lpstr>Gill Sans MT</vt:lpstr>
      <vt:lpstr>Wingdings 2</vt:lpstr>
      <vt:lpstr>DividendVTI</vt:lpstr>
      <vt:lpstr>Hannah Arendt (1906-1975)</vt:lpstr>
      <vt:lpstr>PowerPoint Presentation</vt:lpstr>
      <vt:lpstr>Things to see/hear/read</vt:lpstr>
      <vt:lpstr>the central ideas of Arendt's thought (among others):</vt:lpstr>
      <vt:lpstr>She is best known for two works: The first, The Origins of Totalitarianism, published in 1951 The second, The Human Condition, published in 1958;</vt:lpstr>
      <vt:lpstr>PowerPoint Presentation</vt:lpstr>
      <vt:lpstr>Woman’s emancipation?</vt:lpstr>
      <vt:lpstr>The feminist argument</vt:lpstr>
      <vt:lpstr>Understanding….</vt:lpstr>
      <vt:lpstr>Love and Hannah Arendt</vt:lpstr>
      <vt:lpstr>Example of Hannah Arendt’s - becoming an icon/source of aphorisms , yet… be careful and check the sources!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Hannah Arendt (1906-1975)</dc:title>
  <dc:creator>Urszula Chowaniec</dc:creator>
  <cp:lastModifiedBy>Urszula Chowaniec</cp:lastModifiedBy>
  <cp:revision>3</cp:revision>
  <dcterms:created xsi:type="dcterms:W3CDTF">2020-02-14T06:16:04Z</dcterms:created>
  <dcterms:modified xsi:type="dcterms:W3CDTF">2020-04-02T11:40:19Z</dcterms:modified>
</cp:coreProperties>
</file>