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3" r:id="rId1"/>
  </p:sldMasterIdLst>
  <p:notesMasterIdLst>
    <p:notesMasterId r:id="rId19"/>
  </p:notesMasterIdLst>
  <p:handoutMasterIdLst>
    <p:handoutMasterId r:id="rId20"/>
  </p:handoutMasterIdLst>
  <p:sldIdLst>
    <p:sldId id="256" r:id="rId2"/>
    <p:sldId id="291" r:id="rId3"/>
    <p:sldId id="259" r:id="rId4"/>
    <p:sldId id="292" r:id="rId5"/>
    <p:sldId id="280" r:id="rId6"/>
    <p:sldId id="282" r:id="rId7"/>
    <p:sldId id="262" r:id="rId8"/>
    <p:sldId id="265" r:id="rId9"/>
    <p:sldId id="269" r:id="rId10"/>
    <p:sldId id="270" r:id="rId11"/>
    <p:sldId id="271" r:id="rId12"/>
    <p:sldId id="283" r:id="rId13"/>
    <p:sldId id="272" r:id="rId14"/>
    <p:sldId id="284" r:id="rId15"/>
    <p:sldId id="288" r:id="rId16"/>
    <p:sldId id="276" r:id="rId17"/>
    <p:sldId id="278"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712"/>
  </p:normalViewPr>
  <p:slideViewPr>
    <p:cSldViewPr snapToGrid="0" snapToObjects="1">
      <p:cViewPr varScale="1">
        <p:scale>
          <a:sx n="105" d="100"/>
          <a:sy n="105" d="100"/>
        </p:scale>
        <p:origin x="640" y="1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EC35580-F0BC-FE4A-8F5B-8C9C40CFDA1D}" type="datetimeFigureOut">
              <a:rPr lang="en-US" smtClean="0"/>
              <a:t>4/22/20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F2561B8-CD39-5D47-BF49-5496843F3EE5}" type="slidenum">
              <a:rPr lang="en-US" smtClean="0"/>
              <a:t>‹#›</a:t>
            </a:fld>
            <a:endParaRPr lang="en-US"/>
          </a:p>
        </p:txBody>
      </p:sp>
    </p:spTree>
    <p:extLst>
      <p:ext uri="{BB962C8B-B14F-4D97-AF65-F5344CB8AC3E}">
        <p14:creationId xmlns:p14="http://schemas.microsoft.com/office/powerpoint/2010/main" val="14864558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6C935C-DE7A-FC48-A85A-416F704D7AAC}" type="datetimeFigureOut">
              <a:rPr lang="en-US" smtClean="0"/>
              <a:t>4/22/20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2E0CA5-1E68-F540-B710-B774AFDD03D7}" type="slidenum">
              <a:rPr lang="en-US" smtClean="0"/>
              <a:t>‹#›</a:t>
            </a:fld>
            <a:endParaRPr lang="en-US"/>
          </a:p>
        </p:txBody>
      </p:sp>
    </p:spTree>
    <p:extLst>
      <p:ext uri="{BB962C8B-B14F-4D97-AF65-F5344CB8AC3E}">
        <p14:creationId xmlns:p14="http://schemas.microsoft.com/office/powerpoint/2010/main" val="181104026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F41BF-74E8-C941-BF87-0B5254952659}"/>
              </a:ext>
            </a:extLst>
          </p:cNvPr>
          <p:cNvSpPr>
            <a:spLocks noGrp="1"/>
          </p:cNvSpPr>
          <p:nvPr>
            <p:ph type="ctrTitle"/>
          </p:nvPr>
        </p:nvSpPr>
        <p:spPr>
          <a:xfrm>
            <a:off x="1143000" y="1122363"/>
            <a:ext cx="6858000" cy="2387600"/>
          </a:xfrm>
        </p:spPr>
        <p:txBody>
          <a:bodyPr anchor="b"/>
          <a:lstStyle>
            <a:lvl1pPr algn="ctr">
              <a:defRPr sz="4500"/>
            </a:lvl1pPr>
          </a:lstStyle>
          <a:p>
            <a:r>
              <a:rPr lang="en-GB"/>
              <a:t>Click to edit Master title style</a:t>
            </a:r>
          </a:p>
        </p:txBody>
      </p:sp>
      <p:sp>
        <p:nvSpPr>
          <p:cNvPr id="3" name="Subtitle 2">
            <a:extLst>
              <a:ext uri="{FF2B5EF4-FFF2-40B4-BE49-F238E27FC236}">
                <a16:creationId xmlns:a16="http://schemas.microsoft.com/office/drawing/2014/main" id="{91A86900-B843-BE41-BC93-DC6397938FAA}"/>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p>
        </p:txBody>
      </p:sp>
      <p:sp>
        <p:nvSpPr>
          <p:cNvPr id="4" name="Date Placeholder 3">
            <a:extLst>
              <a:ext uri="{FF2B5EF4-FFF2-40B4-BE49-F238E27FC236}">
                <a16:creationId xmlns:a16="http://schemas.microsoft.com/office/drawing/2014/main" id="{36BF623B-E000-0546-8C5B-E56C502A178D}"/>
              </a:ext>
            </a:extLst>
          </p:cNvPr>
          <p:cNvSpPr>
            <a:spLocks noGrp="1"/>
          </p:cNvSpPr>
          <p:nvPr>
            <p:ph type="dt" sz="half" idx="10"/>
          </p:nvPr>
        </p:nvSpPr>
        <p:spPr/>
        <p:txBody>
          <a:bodyPr/>
          <a:lstStyle/>
          <a:p>
            <a:r>
              <a:rPr lang="pl-PL"/>
              <a:t>8-12/05/2017</a:t>
            </a:r>
            <a:endParaRPr lang="en-US" dirty="0"/>
          </a:p>
        </p:txBody>
      </p:sp>
      <p:sp>
        <p:nvSpPr>
          <p:cNvPr id="5" name="Footer Placeholder 4">
            <a:extLst>
              <a:ext uri="{FF2B5EF4-FFF2-40B4-BE49-F238E27FC236}">
                <a16:creationId xmlns:a16="http://schemas.microsoft.com/office/drawing/2014/main" id="{E592D46F-7302-1E4C-91E8-3D44546B7CE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D823555-7876-E541-81A4-7D017F610983}"/>
              </a:ext>
            </a:extLst>
          </p:cNvPr>
          <p:cNvSpPr>
            <a:spLocks noGrp="1"/>
          </p:cNvSpPr>
          <p:nvPr>
            <p:ph type="sldNum" sz="quarter" idx="12"/>
          </p:nvPr>
        </p:nvSpPr>
        <p:spPr/>
        <p:txBody>
          <a:bodyPr/>
          <a:lstStyle/>
          <a:p>
            <a:fld id="{74C7E049-B585-4EE6-96C0-EEB30EAA14FD}" type="slidenum">
              <a:rPr lang="en-US" smtClean="0"/>
              <a:t>‹#›</a:t>
            </a:fld>
            <a:endParaRPr lang="en-US" dirty="0"/>
          </a:p>
        </p:txBody>
      </p:sp>
    </p:spTree>
    <p:extLst>
      <p:ext uri="{BB962C8B-B14F-4D97-AF65-F5344CB8AC3E}">
        <p14:creationId xmlns:p14="http://schemas.microsoft.com/office/powerpoint/2010/main" val="13168468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1703AC-EE90-F748-8C24-E9D0C3A0E0B1}"/>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81C2A75E-B337-8C4E-ABC0-94F367D9BD1D}"/>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8AD162A-BB08-3643-8EA2-250F40BBDBCC}"/>
              </a:ext>
            </a:extLst>
          </p:cNvPr>
          <p:cNvSpPr>
            <a:spLocks noGrp="1"/>
          </p:cNvSpPr>
          <p:nvPr>
            <p:ph type="dt" sz="half" idx="10"/>
          </p:nvPr>
        </p:nvSpPr>
        <p:spPr/>
        <p:txBody>
          <a:bodyPr/>
          <a:lstStyle/>
          <a:p>
            <a:r>
              <a:rPr lang="pl-PL"/>
              <a:t>8-12/05/2017</a:t>
            </a:r>
            <a:endParaRPr lang="en-US" dirty="0"/>
          </a:p>
        </p:txBody>
      </p:sp>
      <p:sp>
        <p:nvSpPr>
          <p:cNvPr id="5" name="Footer Placeholder 4">
            <a:extLst>
              <a:ext uri="{FF2B5EF4-FFF2-40B4-BE49-F238E27FC236}">
                <a16:creationId xmlns:a16="http://schemas.microsoft.com/office/drawing/2014/main" id="{661F2303-5FBB-964A-83D3-C36B02C681E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11CEBFD-67B4-9C4E-BA05-B0DC392C010C}"/>
              </a:ext>
            </a:extLst>
          </p:cNvPr>
          <p:cNvSpPr>
            <a:spLocks noGrp="1"/>
          </p:cNvSpPr>
          <p:nvPr>
            <p:ph type="sldNum" sz="quarter" idx="12"/>
          </p:nvPr>
        </p:nvSpPr>
        <p:spPr/>
        <p:txBody>
          <a:bodyPr/>
          <a:lstStyle/>
          <a:p>
            <a:fld id="{74C7E049-B585-4EE6-96C0-EEB30EAA14FD}" type="slidenum">
              <a:rPr lang="en-US" smtClean="0"/>
              <a:t>‹#›</a:t>
            </a:fld>
            <a:endParaRPr lang="en-US" dirty="0"/>
          </a:p>
        </p:txBody>
      </p:sp>
    </p:spTree>
    <p:extLst>
      <p:ext uri="{BB962C8B-B14F-4D97-AF65-F5344CB8AC3E}">
        <p14:creationId xmlns:p14="http://schemas.microsoft.com/office/powerpoint/2010/main" val="37612542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DB36F6-4537-2148-AB05-5CCEC699C900}"/>
              </a:ext>
            </a:extLst>
          </p:cNvPr>
          <p:cNvSpPr>
            <a:spLocks noGrp="1"/>
          </p:cNvSpPr>
          <p:nvPr>
            <p:ph type="title" orient="vert"/>
          </p:nvPr>
        </p:nvSpPr>
        <p:spPr>
          <a:xfrm>
            <a:off x="6543675" y="365125"/>
            <a:ext cx="1971675"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1AB719EA-6798-5941-A1EF-BC8F88F80987}"/>
              </a:ext>
            </a:extLst>
          </p:cNvPr>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0C38021-D6CA-3947-B618-B4D4E5EB51A2}"/>
              </a:ext>
            </a:extLst>
          </p:cNvPr>
          <p:cNvSpPr>
            <a:spLocks noGrp="1"/>
          </p:cNvSpPr>
          <p:nvPr>
            <p:ph type="dt" sz="half" idx="10"/>
          </p:nvPr>
        </p:nvSpPr>
        <p:spPr/>
        <p:txBody>
          <a:bodyPr/>
          <a:lstStyle/>
          <a:p>
            <a:r>
              <a:rPr lang="pl-PL"/>
              <a:t>8-12/05/2017</a:t>
            </a:r>
            <a:endParaRPr lang="en-US" dirty="0"/>
          </a:p>
        </p:txBody>
      </p:sp>
      <p:sp>
        <p:nvSpPr>
          <p:cNvPr id="5" name="Footer Placeholder 4">
            <a:extLst>
              <a:ext uri="{FF2B5EF4-FFF2-40B4-BE49-F238E27FC236}">
                <a16:creationId xmlns:a16="http://schemas.microsoft.com/office/drawing/2014/main" id="{550BE3E1-FC05-914E-996D-B52F8A047D1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9CC514C-8C5C-D346-BE29-9629025EDB34}"/>
              </a:ext>
            </a:extLst>
          </p:cNvPr>
          <p:cNvSpPr>
            <a:spLocks noGrp="1"/>
          </p:cNvSpPr>
          <p:nvPr>
            <p:ph type="sldNum" sz="quarter" idx="12"/>
          </p:nvPr>
        </p:nvSpPr>
        <p:spPr/>
        <p:txBody>
          <a:bodyPr/>
          <a:lstStyle/>
          <a:p>
            <a:fld id="{74C7E049-B585-4EE6-96C0-EEB30EAA14FD}" type="slidenum">
              <a:rPr lang="en-US" smtClean="0"/>
              <a:t>‹#›</a:t>
            </a:fld>
            <a:endParaRPr lang="en-US" dirty="0"/>
          </a:p>
        </p:txBody>
      </p:sp>
    </p:spTree>
    <p:extLst>
      <p:ext uri="{BB962C8B-B14F-4D97-AF65-F5344CB8AC3E}">
        <p14:creationId xmlns:p14="http://schemas.microsoft.com/office/powerpoint/2010/main" val="36563764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pl-PL"/>
              <a:t>Click to edit Master title style</a:t>
            </a:r>
            <a:endParaRPr lang="en-US"/>
          </a:p>
        </p:txBody>
      </p:sp>
      <p:sp>
        <p:nvSpPr>
          <p:cNvPr id="3" name="Text Placeholder 2"/>
          <p:cNvSpPr>
            <a:spLocks noGrp="1"/>
          </p:cNvSpPr>
          <p:nvPr>
            <p:ph type="body" sz="half" idx="1"/>
          </p:nvPr>
        </p:nvSpPr>
        <p:spPr>
          <a:xfrm>
            <a:off x="457200" y="1600200"/>
            <a:ext cx="4038600" cy="4530725"/>
          </a:xfrm>
        </p:spPr>
        <p:txBody>
          <a:body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lang="en-US"/>
          </a:p>
        </p:txBody>
      </p:sp>
      <p:sp>
        <p:nvSpPr>
          <p:cNvPr id="4" name="Content Placeholder 3"/>
          <p:cNvSpPr>
            <a:spLocks noGrp="1"/>
          </p:cNvSpPr>
          <p:nvPr>
            <p:ph sz="half" idx="2"/>
          </p:nvPr>
        </p:nvSpPr>
        <p:spPr>
          <a:xfrm>
            <a:off x="4648200" y="1600200"/>
            <a:ext cx="4038600" cy="4530725"/>
          </a:xfrm>
        </p:spPr>
        <p:txBody>
          <a:bodyPr/>
          <a:lstStyle/>
          <a:p>
            <a:pPr lvl="0"/>
            <a:r>
              <a:rPr lang="pl-PL"/>
              <a:t>Click to edit Master text styles</a:t>
            </a:r>
          </a:p>
          <a:p>
            <a:pPr lvl="1"/>
            <a:r>
              <a:rPr lang="pl-PL"/>
              <a:t>Second level</a:t>
            </a:r>
          </a:p>
          <a:p>
            <a:pPr lvl="2"/>
            <a:r>
              <a:rPr lang="pl-PL"/>
              <a:t>Third level</a:t>
            </a:r>
          </a:p>
          <a:p>
            <a:pPr lvl="3"/>
            <a:r>
              <a:rPr lang="pl-PL"/>
              <a:t>Fourth level</a:t>
            </a:r>
          </a:p>
          <a:p>
            <a:pPr lvl="4"/>
            <a:r>
              <a:rPr lang="pl-PL"/>
              <a:t>Fifth level</a:t>
            </a:r>
            <a:endParaRPr lang="en-US"/>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r>
              <a:rPr lang="pl-PL"/>
              <a:t>Urszula Chowaniec: TEORIA GENDER (29-30 MARCA 2008)</a:t>
            </a:r>
          </a:p>
        </p:txBody>
      </p:sp>
      <p:sp>
        <p:nvSpPr>
          <p:cNvPr id="6" name="Slide Number Placeholder 5"/>
          <p:cNvSpPr>
            <a:spLocks noGrp="1"/>
          </p:cNvSpPr>
          <p:nvPr>
            <p:ph type="sldNum" sz="quarter" idx="11"/>
          </p:nvPr>
        </p:nvSpPr>
        <p:spPr>
          <a:xfrm>
            <a:off x="6553200" y="6243638"/>
            <a:ext cx="2133600" cy="457200"/>
          </a:xfrm>
        </p:spPr>
        <p:txBody>
          <a:bodyPr/>
          <a:lstStyle>
            <a:lvl1pPr>
              <a:defRPr/>
            </a:lvl1pPr>
          </a:lstStyle>
          <a:p>
            <a:fld id="{B126187F-A1A3-1D48-965F-8B91B3B63E09}" type="slidenum">
              <a:rPr lang="pl-PL"/>
              <a:pPr/>
              <a:t>‹#›</a:t>
            </a:fld>
            <a:endParaRPr lang="pl-PL"/>
          </a:p>
        </p:txBody>
      </p:sp>
      <p:sp>
        <p:nvSpPr>
          <p:cNvPr id="7" name="Date Placeholder 6"/>
          <p:cNvSpPr>
            <a:spLocks noGrp="1"/>
          </p:cNvSpPr>
          <p:nvPr>
            <p:ph type="dt" sz="half" idx="12"/>
          </p:nvPr>
        </p:nvSpPr>
        <p:spPr>
          <a:xfrm>
            <a:off x="457200" y="6248400"/>
            <a:ext cx="2133600" cy="457200"/>
          </a:xfrm>
        </p:spPr>
        <p:txBody>
          <a:bodyPr/>
          <a:lstStyle>
            <a:lvl1pPr>
              <a:defRPr/>
            </a:lvl1pPr>
          </a:lstStyle>
          <a:p>
            <a:endParaRPr lang="pl-PL"/>
          </a:p>
        </p:txBody>
      </p:sp>
    </p:spTree>
    <p:extLst>
      <p:ext uri="{BB962C8B-B14F-4D97-AF65-F5344CB8AC3E}">
        <p14:creationId xmlns:p14="http://schemas.microsoft.com/office/powerpoint/2010/main" val="127749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126BD-B0E7-D84C-9EDA-13A00BD1D53D}"/>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0987567D-A08E-C142-BEDC-214CF5F7747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F85947E-61F6-7D45-B97E-F1F8401C744C}"/>
              </a:ext>
            </a:extLst>
          </p:cNvPr>
          <p:cNvSpPr>
            <a:spLocks noGrp="1"/>
          </p:cNvSpPr>
          <p:nvPr>
            <p:ph type="dt" sz="half" idx="10"/>
          </p:nvPr>
        </p:nvSpPr>
        <p:spPr/>
        <p:txBody>
          <a:bodyPr/>
          <a:lstStyle/>
          <a:p>
            <a:r>
              <a:rPr lang="pl-PL"/>
              <a:t>8-12/05/2017</a:t>
            </a:r>
            <a:endParaRPr lang="en-US" dirty="0"/>
          </a:p>
        </p:txBody>
      </p:sp>
      <p:sp>
        <p:nvSpPr>
          <p:cNvPr id="5" name="Footer Placeholder 4">
            <a:extLst>
              <a:ext uri="{FF2B5EF4-FFF2-40B4-BE49-F238E27FC236}">
                <a16:creationId xmlns:a16="http://schemas.microsoft.com/office/drawing/2014/main" id="{E173B008-F19C-984D-A0D5-05E13D62138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81D1F7-D24F-704A-8944-418D09BBC393}"/>
              </a:ext>
            </a:extLst>
          </p:cNvPr>
          <p:cNvSpPr>
            <a:spLocks noGrp="1"/>
          </p:cNvSpPr>
          <p:nvPr>
            <p:ph type="sldNum" sz="quarter" idx="12"/>
          </p:nvPr>
        </p:nvSpPr>
        <p:spPr/>
        <p:txBody>
          <a:bodyPr/>
          <a:lstStyle/>
          <a:p>
            <a:fld id="{74C7E049-B585-4EE6-96C0-EEB30EAA14FD}" type="slidenum">
              <a:rPr lang="en-US" smtClean="0"/>
              <a:t>‹#›</a:t>
            </a:fld>
            <a:endParaRPr lang="en-US" dirty="0"/>
          </a:p>
        </p:txBody>
      </p:sp>
    </p:spTree>
    <p:extLst>
      <p:ext uri="{BB962C8B-B14F-4D97-AF65-F5344CB8AC3E}">
        <p14:creationId xmlns:p14="http://schemas.microsoft.com/office/powerpoint/2010/main" val="3828354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53B46-1615-0546-A13A-3C3848D7A301}"/>
              </a:ext>
            </a:extLst>
          </p:cNvPr>
          <p:cNvSpPr>
            <a:spLocks noGrp="1"/>
          </p:cNvSpPr>
          <p:nvPr>
            <p:ph type="title"/>
          </p:nvPr>
        </p:nvSpPr>
        <p:spPr>
          <a:xfrm>
            <a:off x="623888" y="1709739"/>
            <a:ext cx="7886700" cy="2852737"/>
          </a:xfrm>
        </p:spPr>
        <p:txBody>
          <a:bodyPr anchor="b"/>
          <a:lstStyle>
            <a:lvl1pPr>
              <a:defRPr sz="4500"/>
            </a:lvl1pPr>
          </a:lstStyle>
          <a:p>
            <a:r>
              <a:rPr lang="en-GB"/>
              <a:t>Click to edit Master title style</a:t>
            </a:r>
          </a:p>
        </p:txBody>
      </p:sp>
      <p:sp>
        <p:nvSpPr>
          <p:cNvPr id="3" name="Text Placeholder 2">
            <a:extLst>
              <a:ext uri="{FF2B5EF4-FFF2-40B4-BE49-F238E27FC236}">
                <a16:creationId xmlns:a16="http://schemas.microsoft.com/office/drawing/2014/main" id="{F1A9C74D-EA3F-2E42-B177-10F3873F72F1}"/>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D212113-6F54-7B49-9F12-1726FEC60DE6}"/>
              </a:ext>
            </a:extLst>
          </p:cNvPr>
          <p:cNvSpPr>
            <a:spLocks noGrp="1"/>
          </p:cNvSpPr>
          <p:nvPr>
            <p:ph type="dt" sz="half" idx="10"/>
          </p:nvPr>
        </p:nvSpPr>
        <p:spPr/>
        <p:txBody>
          <a:bodyPr/>
          <a:lstStyle/>
          <a:p>
            <a:r>
              <a:rPr lang="pl-PL"/>
              <a:t>8-12/05/2017</a:t>
            </a:r>
            <a:endParaRPr lang="en-US" dirty="0"/>
          </a:p>
        </p:txBody>
      </p:sp>
      <p:sp>
        <p:nvSpPr>
          <p:cNvPr id="5" name="Footer Placeholder 4">
            <a:extLst>
              <a:ext uri="{FF2B5EF4-FFF2-40B4-BE49-F238E27FC236}">
                <a16:creationId xmlns:a16="http://schemas.microsoft.com/office/drawing/2014/main" id="{2F9713C8-1D23-E443-81A1-C2DA364AC35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70A53B5-29B3-4240-B9B5-C33512687EC3}"/>
              </a:ext>
            </a:extLst>
          </p:cNvPr>
          <p:cNvSpPr>
            <a:spLocks noGrp="1"/>
          </p:cNvSpPr>
          <p:nvPr>
            <p:ph type="sldNum" sz="quarter" idx="12"/>
          </p:nvPr>
        </p:nvSpPr>
        <p:spPr/>
        <p:txBody>
          <a:bodyPr/>
          <a:lstStyle/>
          <a:p>
            <a:fld id="{74C7E049-B585-4EE6-96C0-EEB30EAA14FD}" type="slidenum">
              <a:rPr lang="en-US" smtClean="0"/>
              <a:t>‹#›</a:t>
            </a:fld>
            <a:endParaRPr lang="en-US" dirty="0"/>
          </a:p>
        </p:txBody>
      </p:sp>
    </p:spTree>
    <p:extLst>
      <p:ext uri="{BB962C8B-B14F-4D97-AF65-F5344CB8AC3E}">
        <p14:creationId xmlns:p14="http://schemas.microsoft.com/office/powerpoint/2010/main" val="938556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60C96-F487-0144-8876-2E13EE27133B}"/>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CC899A1A-2A74-3F49-8519-24F9A697B86D}"/>
              </a:ext>
            </a:extLst>
          </p:cNvPr>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B73FC798-C304-C647-825A-A961753C1F7F}"/>
              </a:ext>
            </a:extLst>
          </p:cNvPr>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17140D93-4E5D-2B45-89A1-99C512403A93}"/>
              </a:ext>
            </a:extLst>
          </p:cNvPr>
          <p:cNvSpPr>
            <a:spLocks noGrp="1"/>
          </p:cNvSpPr>
          <p:nvPr>
            <p:ph type="dt" sz="half" idx="10"/>
          </p:nvPr>
        </p:nvSpPr>
        <p:spPr/>
        <p:txBody>
          <a:bodyPr/>
          <a:lstStyle/>
          <a:p>
            <a:r>
              <a:rPr lang="pl-PL"/>
              <a:t>8-12/05/2017</a:t>
            </a:r>
            <a:endParaRPr lang="en-US" dirty="0"/>
          </a:p>
        </p:txBody>
      </p:sp>
      <p:sp>
        <p:nvSpPr>
          <p:cNvPr id="6" name="Footer Placeholder 5">
            <a:extLst>
              <a:ext uri="{FF2B5EF4-FFF2-40B4-BE49-F238E27FC236}">
                <a16:creationId xmlns:a16="http://schemas.microsoft.com/office/drawing/2014/main" id="{09298850-91AD-3949-A08E-4D9D06C74E2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98471D74-DACF-A74C-8781-FBD9EF5B680F}"/>
              </a:ext>
            </a:extLst>
          </p:cNvPr>
          <p:cNvSpPr>
            <a:spLocks noGrp="1"/>
          </p:cNvSpPr>
          <p:nvPr>
            <p:ph type="sldNum" sz="quarter" idx="12"/>
          </p:nvPr>
        </p:nvSpPr>
        <p:spPr/>
        <p:txBody>
          <a:bodyPr/>
          <a:lstStyle/>
          <a:p>
            <a:fld id="{74C7E049-B585-4EE6-96C0-EEB30EAA14FD}" type="slidenum">
              <a:rPr lang="en-US" smtClean="0"/>
              <a:t>‹#›</a:t>
            </a:fld>
            <a:endParaRPr lang="en-US" dirty="0"/>
          </a:p>
        </p:txBody>
      </p:sp>
    </p:spTree>
    <p:extLst>
      <p:ext uri="{BB962C8B-B14F-4D97-AF65-F5344CB8AC3E}">
        <p14:creationId xmlns:p14="http://schemas.microsoft.com/office/powerpoint/2010/main" val="621007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501D4-C299-0C40-9BC8-AA2A1FF0DA69}"/>
              </a:ext>
            </a:extLst>
          </p:cNvPr>
          <p:cNvSpPr>
            <a:spLocks noGrp="1"/>
          </p:cNvSpPr>
          <p:nvPr>
            <p:ph type="title"/>
          </p:nvPr>
        </p:nvSpPr>
        <p:spPr>
          <a:xfrm>
            <a:off x="629841" y="365126"/>
            <a:ext cx="78867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7B849497-B28F-9D47-B5CB-06E498200D0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a:extLst>
              <a:ext uri="{FF2B5EF4-FFF2-40B4-BE49-F238E27FC236}">
                <a16:creationId xmlns:a16="http://schemas.microsoft.com/office/drawing/2014/main" id="{86671484-EB89-7A41-B858-F3ED60A8FF8C}"/>
              </a:ext>
            </a:extLst>
          </p:cNvPr>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62A51E06-55AB-2F42-A73D-E0100D7B1753}"/>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a:extLst>
              <a:ext uri="{FF2B5EF4-FFF2-40B4-BE49-F238E27FC236}">
                <a16:creationId xmlns:a16="http://schemas.microsoft.com/office/drawing/2014/main" id="{BEBEACDB-148C-ED45-A3D8-583DAE54E65B}"/>
              </a:ext>
            </a:extLst>
          </p:cNvPr>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63811D8F-4EEE-0945-B768-32AE7E5286CA}"/>
              </a:ext>
            </a:extLst>
          </p:cNvPr>
          <p:cNvSpPr>
            <a:spLocks noGrp="1"/>
          </p:cNvSpPr>
          <p:nvPr>
            <p:ph type="dt" sz="half" idx="10"/>
          </p:nvPr>
        </p:nvSpPr>
        <p:spPr/>
        <p:txBody>
          <a:bodyPr/>
          <a:lstStyle/>
          <a:p>
            <a:r>
              <a:rPr lang="pl-PL"/>
              <a:t>8-12/05/2017</a:t>
            </a:r>
            <a:endParaRPr lang="en-US" dirty="0"/>
          </a:p>
        </p:txBody>
      </p:sp>
      <p:sp>
        <p:nvSpPr>
          <p:cNvPr id="8" name="Footer Placeholder 7">
            <a:extLst>
              <a:ext uri="{FF2B5EF4-FFF2-40B4-BE49-F238E27FC236}">
                <a16:creationId xmlns:a16="http://schemas.microsoft.com/office/drawing/2014/main" id="{5093CBAE-DC0E-D44D-A1B1-7E1430E4EE1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BC84C0C-0F29-8D4A-8306-B8F2DBEB4043}"/>
              </a:ext>
            </a:extLst>
          </p:cNvPr>
          <p:cNvSpPr>
            <a:spLocks noGrp="1"/>
          </p:cNvSpPr>
          <p:nvPr>
            <p:ph type="sldNum" sz="quarter" idx="12"/>
          </p:nvPr>
        </p:nvSpPr>
        <p:spPr/>
        <p:txBody>
          <a:bodyPr/>
          <a:lstStyle/>
          <a:p>
            <a:fld id="{74C7E049-B585-4EE6-96C0-EEB30EAA14FD}" type="slidenum">
              <a:rPr lang="en-US" smtClean="0"/>
              <a:t>‹#›</a:t>
            </a:fld>
            <a:endParaRPr lang="en-US" dirty="0"/>
          </a:p>
        </p:txBody>
      </p:sp>
    </p:spTree>
    <p:extLst>
      <p:ext uri="{BB962C8B-B14F-4D97-AF65-F5344CB8AC3E}">
        <p14:creationId xmlns:p14="http://schemas.microsoft.com/office/powerpoint/2010/main" val="8269250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E56279-827C-AF43-A06D-A10AD55A4806}"/>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1D344D31-B4FE-4544-9023-159B764351A7}"/>
              </a:ext>
            </a:extLst>
          </p:cNvPr>
          <p:cNvSpPr>
            <a:spLocks noGrp="1"/>
          </p:cNvSpPr>
          <p:nvPr>
            <p:ph type="dt" sz="half" idx="10"/>
          </p:nvPr>
        </p:nvSpPr>
        <p:spPr/>
        <p:txBody>
          <a:bodyPr/>
          <a:lstStyle/>
          <a:p>
            <a:r>
              <a:rPr lang="pl-PL"/>
              <a:t>8-12/05/2017</a:t>
            </a:r>
            <a:endParaRPr lang="en-US" dirty="0"/>
          </a:p>
        </p:txBody>
      </p:sp>
      <p:sp>
        <p:nvSpPr>
          <p:cNvPr id="4" name="Footer Placeholder 3">
            <a:extLst>
              <a:ext uri="{FF2B5EF4-FFF2-40B4-BE49-F238E27FC236}">
                <a16:creationId xmlns:a16="http://schemas.microsoft.com/office/drawing/2014/main" id="{0F9E7C3B-E099-C046-BD22-46D1C47D8BA2}"/>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32C5A9F-05FA-374A-A619-B6B9AFFD384C}"/>
              </a:ext>
            </a:extLst>
          </p:cNvPr>
          <p:cNvSpPr>
            <a:spLocks noGrp="1"/>
          </p:cNvSpPr>
          <p:nvPr>
            <p:ph type="sldNum" sz="quarter" idx="12"/>
          </p:nvPr>
        </p:nvSpPr>
        <p:spPr/>
        <p:txBody>
          <a:bodyPr/>
          <a:lstStyle/>
          <a:p>
            <a:fld id="{74C7E049-B585-4EE6-96C0-EEB30EAA14FD}" type="slidenum">
              <a:rPr lang="en-US" smtClean="0"/>
              <a:t>‹#›</a:t>
            </a:fld>
            <a:endParaRPr lang="en-US" dirty="0"/>
          </a:p>
        </p:txBody>
      </p:sp>
    </p:spTree>
    <p:extLst>
      <p:ext uri="{BB962C8B-B14F-4D97-AF65-F5344CB8AC3E}">
        <p14:creationId xmlns:p14="http://schemas.microsoft.com/office/powerpoint/2010/main" val="2941709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34D440C-2DFE-ED48-9298-36127FEDA609}"/>
              </a:ext>
            </a:extLst>
          </p:cNvPr>
          <p:cNvSpPr>
            <a:spLocks noGrp="1"/>
          </p:cNvSpPr>
          <p:nvPr>
            <p:ph type="dt" sz="half" idx="10"/>
          </p:nvPr>
        </p:nvSpPr>
        <p:spPr/>
        <p:txBody>
          <a:bodyPr/>
          <a:lstStyle/>
          <a:p>
            <a:r>
              <a:rPr lang="pl-PL"/>
              <a:t>8-12/05/2017</a:t>
            </a:r>
            <a:endParaRPr lang="en-US" dirty="0"/>
          </a:p>
        </p:txBody>
      </p:sp>
      <p:sp>
        <p:nvSpPr>
          <p:cNvPr id="3" name="Footer Placeholder 2">
            <a:extLst>
              <a:ext uri="{FF2B5EF4-FFF2-40B4-BE49-F238E27FC236}">
                <a16:creationId xmlns:a16="http://schemas.microsoft.com/office/drawing/2014/main" id="{86C389D1-50F3-A34B-AD5E-B982F70070A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DE34BDA-031F-F44C-A40A-4343DCFB4967}"/>
              </a:ext>
            </a:extLst>
          </p:cNvPr>
          <p:cNvSpPr>
            <a:spLocks noGrp="1"/>
          </p:cNvSpPr>
          <p:nvPr>
            <p:ph type="sldNum" sz="quarter" idx="12"/>
          </p:nvPr>
        </p:nvSpPr>
        <p:spPr/>
        <p:txBody>
          <a:bodyPr/>
          <a:lstStyle/>
          <a:p>
            <a:fld id="{74C7E049-B585-4EE6-96C0-EEB30EAA14FD}" type="slidenum">
              <a:rPr lang="en-US" smtClean="0"/>
              <a:t>‹#›</a:t>
            </a:fld>
            <a:endParaRPr lang="en-US" dirty="0"/>
          </a:p>
        </p:txBody>
      </p:sp>
    </p:spTree>
    <p:extLst>
      <p:ext uri="{BB962C8B-B14F-4D97-AF65-F5344CB8AC3E}">
        <p14:creationId xmlns:p14="http://schemas.microsoft.com/office/powerpoint/2010/main" val="2024128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46F85-2BF5-0848-8032-C6050B40DC89}"/>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p>
        </p:txBody>
      </p:sp>
      <p:sp>
        <p:nvSpPr>
          <p:cNvPr id="3" name="Content Placeholder 2">
            <a:extLst>
              <a:ext uri="{FF2B5EF4-FFF2-40B4-BE49-F238E27FC236}">
                <a16:creationId xmlns:a16="http://schemas.microsoft.com/office/drawing/2014/main" id="{F0D82E6D-F2B5-3F40-B7F4-A3FA00F40298}"/>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1F8B4F1F-FE90-D84D-9214-3A1C815AC8B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6CCF257E-5D54-4940-9EE0-929B08D7D921}"/>
              </a:ext>
            </a:extLst>
          </p:cNvPr>
          <p:cNvSpPr>
            <a:spLocks noGrp="1"/>
          </p:cNvSpPr>
          <p:nvPr>
            <p:ph type="dt" sz="half" idx="10"/>
          </p:nvPr>
        </p:nvSpPr>
        <p:spPr/>
        <p:txBody>
          <a:bodyPr/>
          <a:lstStyle/>
          <a:p>
            <a:r>
              <a:rPr lang="pl-PL"/>
              <a:t>8-12/05/2017</a:t>
            </a:r>
            <a:endParaRPr lang="en-US" dirty="0"/>
          </a:p>
        </p:txBody>
      </p:sp>
      <p:sp>
        <p:nvSpPr>
          <p:cNvPr id="6" name="Footer Placeholder 5">
            <a:extLst>
              <a:ext uri="{FF2B5EF4-FFF2-40B4-BE49-F238E27FC236}">
                <a16:creationId xmlns:a16="http://schemas.microsoft.com/office/drawing/2014/main" id="{18F9F42F-1C8E-5248-8D4A-BB44F988D8D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C903472-0B76-1B43-A446-5A3A95446837}"/>
              </a:ext>
            </a:extLst>
          </p:cNvPr>
          <p:cNvSpPr>
            <a:spLocks noGrp="1"/>
          </p:cNvSpPr>
          <p:nvPr>
            <p:ph type="sldNum" sz="quarter" idx="12"/>
          </p:nvPr>
        </p:nvSpPr>
        <p:spPr/>
        <p:txBody>
          <a:bodyPr/>
          <a:lstStyle/>
          <a:p>
            <a:fld id="{74C7E049-B585-4EE6-96C0-EEB30EAA14FD}" type="slidenum">
              <a:rPr lang="en-US" smtClean="0"/>
              <a:t>‹#›</a:t>
            </a:fld>
            <a:endParaRPr lang="en-US" dirty="0"/>
          </a:p>
        </p:txBody>
      </p:sp>
    </p:spTree>
    <p:extLst>
      <p:ext uri="{BB962C8B-B14F-4D97-AF65-F5344CB8AC3E}">
        <p14:creationId xmlns:p14="http://schemas.microsoft.com/office/powerpoint/2010/main" val="3278927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49490-5B44-A243-AED2-063683F85FC8}"/>
              </a:ext>
            </a:extLst>
          </p:cNvPr>
          <p:cNvSpPr>
            <a:spLocks noGrp="1"/>
          </p:cNvSpPr>
          <p:nvPr>
            <p:ph type="title"/>
          </p:nvPr>
        </p:nvSpPr>
        <p:spPr>
          <a:xfrm>
            <a:off x="629841" y="457200"/>
            <a:ext cx="2949178" cy="1600200"/>
          </a:xfrm>
        </p:spPr>
        <p:txBody>
          <a:bodyPr anchor="b"/>
          <a:lstStyle>
            <a:lvl1pPr>
              <a:defRPr sz="2400"/>
            </a:lvl1pPr>
          </a:lstStyle>
          <a:p>
            <a:r>
              <a:rPr lang="en-GB"/>
              <a:t>Click to edit Master title style</a:t>
            </a:r>
          </a:p>
        </p:txBody>
      </p:sp>
      <p:sp>
        <p:nvSpPr>
          <p:cNvPr id="3" name="Picture Placeholder 2">
            <a:extLst>
              <a:ext uri="{FF2B5EF4-FFF2-40B4-BE49-F238E27FC236}">
                <a16:creationId xmlns:a16="http://schemas.microsoft.com/office/drawing/2014/main" id="{A188CD3C-E3E2-5240-9DBE-15F61C7D1EB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6B5BFD6A-B639-444C-8452-A81C55B0A6C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A0769AD5-DC95-9046-9D3A-5A6034B5881D}"/>
              </a:ext>
            </a:extLst>
          </p:cNvPr>
          <p:cNvSpPr>
            <a:spLocks noGrp="1"/>
          </p:cNvSpPr>
          <p:nvPr>
            <p:ph type="dt" sz="half" idx="10"/>
          </p:nvPr>
        </p:nvSpPr>
        <p:spPr/>
        <p:txBody>
          <a:bodyPr/>
          <a:lstStyle/>
          <a:p>
            <a:r>
              <a:rPr lang="pl-PL"/>
              <a:t>8-12/05/2017</a:t>
            </a:r>
            <a:endParaRPr lang="en-US" dirty="0"/>
          </a:p>
        </p:txBody>
      </p:sp>
      <p:sp>
        <p:nvSpPr>
          <p:cNvPr id="6" name="Footer Placeholder 5">
            <a:extLst>
              <a:ext uri="{FF2B5EF4-FFF2-40B4-BE49-F238E27FC236}">
                <a16:creationId xmlns:a16="http://schemas.microsoft.com/office/drawing/2014/main" id="{43B2B790-AACD-BC45-98D0-12FB5EBD8B7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242F7F3-09CC-C943-A3C8-DBBCBCB4A22A}"/>
              </a:ext>
            </a:extLst>
          </p:cNvPr>
          <p:cNvSpPr>
            <a:spLocks noGrp="1"/>
          </p:cNvSpPr>
          <p:nvPr>
            <p:ph type="sldNum" sz="quarter" idx="12"/>
          </p:nvPr>
        </p:nvSpPr>
        <p:spPr/>
        <p:txBody>
          <a:bodyPr/>
          <a:lstStyle/>
          <a:p>
            <a:fld id="{74C7E049-B585-4EE6-96C0-EEB30EAA14FD}" type="slidenum">
              <a:rPr lang="en-US" smtClean="0"/>
              <a:t>‹#›</a:t>
            </a:fld>
            <a:endParaRPr lang="en-US" dirty="0"/>
          </a:p>
        </p:txBody>
      </p:sp>
    </p:spTree>
    <p:extLst>
      <p:ext uri="{BB962C8B-B14F-4D97-AF65-F5344CB8AC3E}">
        <p14:creationId xmlns:p14="http://schemas.microsoft.com/office/powerpoint/2010/main" val="410997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A7F49B-34A4-FE44-BD51-AB6AC31BACA8}"/>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918B8565-F8A5-7547-AABB-2E895A7AAB6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97109B4-AEDE-2148-9613-7F91C3AC53F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pl-PL"/>
              <a:t>8-12/05/2017</a:t>
            </a:r>
            <a:endParaRPr lang="en-US" dirty="0"/>
          </a:p>
        </p:txBody>
      </p:sp>
      <p:sp>
        <p:nvSpPr>
          <p:cNvPr id="5" name="Footer Placeholder 4">
            <a:extLst>
              <a:ext uri="{FF2B5EF4-FFF2-40B4-BE49-F238E27FC236}">
                <a16:creationId xmlns:a16="http://schemas.microsoft.com/office/drawing/2014/main" id="{2A56016F-0434-9E4F-A64E-51FE3AEAE78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D34EA271-5D75-A548-A043-6C10F33E047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4C7E049-B585-4EE6-96C0-EEB30EAA14FD}" type="slidenum">
              <a:rPr lang="en-US" smtClean="0"/>
              <a:t>‹#›</a:t>
            </a:fld>
            <a:endParaRPr lang="en-US" dirty="0"/>
          </a:p>
        </p:txBody>
      </p:sp>
    </p:spTree>
    <p:extLst>
      <p:ext uri="{BB962C8B-B14F-4D97-AF65-F5344CB8AC3E}">
        <p14:creationId xmlns:p14="http://schemas.microsoft.com/office/powerpoint/2010/main" val="995324520"/>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6" r:id="rId3"/>
    <p:sldLayoutId id="2147483857" r:id="rId4"/>
    <p:sldLayoutId id="2147483858" r:id="rId5"/>
    <p:sldLayoutId id="2147483859" r:id="rId6"/>
    <p:sldLayoutId id="2147483860" r:id="rId7"/>
    <p:sldLayoutId id="2147483861" r:id="rId8"/>
    <p:sldLayoutId id="2147483862" r:id="rId9"/>
    <p:sldLayoutId id="2147483863" r:id="rId10"/>
    <p:sldLayoutId id="2147483864" r:id="rId11"/>
    <p:sldLayoutId id="2147483865" r:id="rId12"/>
  </p:sldLayoutIdLst>
  <p:hf hdr="0" ft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hyperlink" Target="http://www.crisismagazine.com/2012/benedict-defends-traditional-family-in-christmas-address-to-roman-curia"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jp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jpg"/><Relationship Id="rId4" Type="http://schemas.openxmlformats.org/officeDocument/2006/relationships/image" Target="../media/image20.jpg"/><Relationship Id="rId9" Type="http://schemas.openxmlformats.org/officeDocument/2006/relationships/image" Target="../media/image25.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merlin.pl/images_big/4/83-89911-04-3.jpg" TargetMode="Externa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DF651B8-2C57-43A8-8D16-2DF529B563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6B72C03-45E5-4E6F-9215-9255409585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9144000" cy="6858000"/>
          </a:xfrm>
          <a:custGeom>
            <a:avLst/>
            <a:gdLst>
              <a:gd name="connsiteX0" fmla="*/ 4425477 w 12192000"/>
              <a:gd name="connsiteY0" fmla="*/ 0 h 6858000"/>
              <a:gd name="connsiteX1" fmla="*/ 4347610 w 12192000"/>
              <a:gd name="connsiteY1" fmla="*/ 0 h 6858000"/>
              <a:gd name="connsiteX2" fmla="*/ 4347610 w 12192000"/>
              <a:gd name="connsiteY2" fmla="*/ 1741593 h 6858000"/>
              <a:gd name="connsiteX3" fmla="*/ 0 w 12192000"/>
              <a:gd name="connsiteY3" fmla="*/ 1741593 h 6858000"/>
              <a:gd name="connsiteX4" fmla="*/ 0 w 12192000"/>
              <a:gd name="connsiteY4" fmla="*/ 1819459 h 6858000"/>
              <a:gd name="connsiteX5" fmla="*/ 4347610 w 12192000"/>
              <a:gd name="connsiteY5" fmla="*/ 1819459 h 6858000"/>
              <a:gd name="connsiteX6" fmla="*/ 4347610 w 12192000"/>
              <a:gd name="connsiteY6" fmla="*/ 6125184 h 6858000"/>
              <a:gd name="connsiteX7" fmla="*/ 0 w 12192000"/>
              <a:gd name="connsiteY7" fmla="*/ 6125184 h 6858000"/>
              <a:gd name="connsiteX8" fmla="*/ 0 w 12192000"/>
              <a:gd name="connsiteY8" fmla="*/ 6203050 h 6858000"/>
              <a:gd name="connsiteX9" fmla="*/ 4347610 w 12192000"/>
              <a:gd name="connsiteY9" fmla="*/ 6203050 h 6858000"/>
              <a:gd name="connsiteX10" fmla="*/ 4347610 w 12192000"/>
              <a:gd name="connsiteY10" fmla="*/ 6858000 h 6858000"/>
              <a:gd name="connsiteX11" fmla="*/ 4425477 w 12192000"/>
              <a:gd name="connsiteY11" fmla="*/ 6858000 h 6858000"/>
              <a:gd name="connsiteX12" fmla="*/ 4425477 w 12192000"/>
              <a:gd name="connsiteY12" fmla="*/ 6203050 h 6858000"/>
              <a:gd name="connsiteX13" fmla="*/ 11597671 w 12192000"/>
              <a:gd name="connsiteY13" fmla="*/ 6203050 h 6858000"/>
              <a:gd name="connsiteX14" fmla="*/ 12192000 w 12192000"/>
              <a:gd name="connsiteY14" fmla="*/ 6203050 h 6858000"/>
              <a:gd name="connsiteX15" fmla="*/ 12192000 w 12192000"/>
              <a:gd name="connsiteY15" fmla="*/ 6125184 h 6858000"/>
              <a:gd name="connsiteX16" fmla="*/ 11597671 w 12192000"/>
              <a:gd name="connsiteY16" fmla="*/ 6125184 h 6858000"/>
              <a:gd name="connsiteX17" fmla="*/ 11597671 w 12192000"/>
              <a:gd name="connsiteY17" fmla="*/ 1819459 h 6858000"/>
              <a:gd name="connsiteX18" fmla="*/ 12192000 w 12192000"/>
              <a:gd name="connsiteY18" fmla="*/ 1819459 h 6858000"/>
              <a:gd name="connsiteX19" fmla="*/ 12192000 w 12192000"/>
              <a:gd name="connsiteY19" fmla="*/ 1741593 h 6858000"/>
              <a:gd name="connsiteX20" fmla="*/ 4425477 w 12192000"/>
              <a:gd name="connsiteY20" fmla="*/ 17415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192000" h="6858000">
                <a:moveTo>
                  <a:pt x="4425477" y="0"/>
                </a:moveTo>
                <a:lnTo>
                  <a:pt x="4347610" y="0"/>
                </a:lnTo>
                <a:lnTo>
                  <a:pt x="4347610" y="1741593"/>
                </a:lnTo>
                <a:lnTo>
                  <a:pt x="0" y="1741593"/>
                </a:lnTo>
                <a:lnTo>
                  <a:pt x="0" y="1819459"/>
                </a:lnTo>
                <a:lnTo>
                  <a:pt x="4347610" y="1819459"/>
                </a:lnTo>
                <a:lnTo>
                  <a:pt x="4347610" y="6125184"/>
                </a:lnTo>
                <a:lnTo>
                  <a:pt x="0" y="6125184"/>
                </a:lnTo>
                <a:lnTo>
                  <a:pt x="0" y="6203050"/>
                </a:lnTo>
                <a:lnTo>
                  <a:pt x="4347610" y="6203050"/>
                </a:lnTo>
                <a:lnTo>
                  <a:pt x="4347610" y="6858000"/>
                </a:lnTo>
                <a:lnTo>
                  <a:pt x="4425477" y="6858000"/>
                </a:lnTo>
                <a:lnTo>
                  <a:pt x="4425477" y="6203050"/>
                </a:lnTo>
                <a:lnTo>
                  <a:pt x="11597671" y="6203050"/>
                </a:lnTo>
                <a:lnTo>
                  <a:pt x="12192000" y="6203050"/>
                </a:lnTo>
                <a:lnTo>
                  <a:pt x="12192000" y="6125184"/>
                </a:lnTo>
                <a:lnTo>
                  <a:pt x="11597671" y="6125184"/>
                </a:lnTo>
                <a:lnTo>
                  <a:pt x="11597671" y="1819459"/>
                </a:lnTo>
                <a:lnTo>
                  <a:pt x="12192000" y="1819459"/>
                </a:lnTo>
                <a:lnTo>
                  <a:pt x="12192000" y="1741593"/>
                </a:lnTo>
                <a:lnTo>
                  <a:pt x="4425477" y="1741593"/>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ctrTitle"/>
          </p:nvPr>
        </p:nvSpPr>
        <p:spPr>
          <a:xfrm>
            <a:off x="1380174" y="2625624"/>
            <a:ext cx="3432090" cy="2696184"/>
          </a:xfrm>
        </p:spPr>
        <p:txBody>
          <a:bodyPr anchor="b">
            <a:normAutofit/>
          </a:bodyPr>
          <a:lstStyle/>
          <a:p>
            <a:pPr algn="l"/>
            <a:r>
              <a:rPr lang="en-US" sz="2800">
                <a:solidFill>
                  <a:schemeClr val="bg1"/>
                </a:solidFill>
              </a:rPr>
              <a:t>The “Optimistic turn” </a:t>
            </a:r>
            <a:br>
              <a:rPr lang="en-US" sz="2800">
                <a:solidFill>
                  <a:schemeClr val="bg1"/>
                </a:solidFill>
              </a:rPr>
            </a:br>
            <a:r>
              <a:rPr lang="en-US" sz="2800">
                <a:solidFill>
                  <a:schemeClr val="bg1"/>
                </a:solidFill>
              </a:rPr>
              <a:t>of the 1990s/2000s</a:t>
            </a:r>
            <a:br>
              <a:rPr lang="en-US" sz="2800">
                <a:solidFill>
                  <a:schemeClr val="bg1"/>
                </a:solidFill>
              </a:rPr>
            </a:br>
            <a:r>
              <a:rPr lang="en-US" sz="2800">
                <a:solidFill>
                  <a:schemeClr val="bg1"/>
                </a:solidFill>
              </a:rPr>
              <a:t>and war against </a:t>
            </a:r>
            <a:r>
              <a:rPr lang="en-US" sz="2800" b="1">
                <a:solidFill>
                  <a:schemeClr val="bg1"/>
                </a:solidFill>
              </a:rPr>
              <a:t>gender</a:t>
            </a:r>
          </a:p>
        </p:txBody>
      </p:sp>
      <p:sp>
        <p:nvSpPr>
          <p:cNvPr id="3" name="Subtitle 2"/>
          <p:cNvSpPr>
            <a:spLocks noGrp="1"/>
          </p:cNvSpPr>
          <p:nvPr>
            <p:ph type="subTitle" idx="1"/>
          </p:nvPr>
        </p:nvSpPr>
        <p:spPr>
          <a:xfrm>
            <a:off x="6475409" y="2625624"/>
            <a:ext cx="2302831" cy="2696184"/>
          </a:xfrm>
        </p:spPr>
        <p:txBody>
          <a:bodyPr anchor="b">
            <a:normAutofit/>
          </a:bodyPr>
          <a:lstStyle/>
          <a:p>
            <a:pPr algn="l"/>
            <a:r>
              <a:rPr lang="en-US" sz="1700"/>
              <a:t>The story how women are made guilty again…. </a:t>
            </a:r>
          </a:p>
        </p:txBody>
      </p:sp>
      <p:sp>
        <p:nvSpPr>
          <p:cNvPr id="12" name="Rectangle 11">
            <a:extLst>
              <a:ext uri="{FF2B5EF4-FFF2-40B4-BE49-F238E27FC236}">
                <a16:creationId xmlns:a16="http://schemas.microsoft.com/office/drawing/2014/main" id="{F02ACFB9-0CCE-4C5A-BCC0-F3C061B671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43739" y="0"/>
            <a:ext cx="3300261" cy="1779814"/>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14" name="Rectangle 13">
            <a:extLst>
              <a:ext uri="{FF2B5EF4-FFF2-40B4-BE49-F238E27FC236}">
                <a16:creationId xmlns:a16="http://schemas.microsoft.com/office/drawing/2014/main" id="{1915A3A7-9D83-4A16-8103-9FB0B6626F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82298" y="6167619"/>
            <a:ext cx="3261702" cy="690382"/>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07478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monstrous? </a:t>
            </a:r>
          </a:p>
        </p:txBody>
      </p:sp>
      <p:sp>
        <p:nvSpPr>
          <p:cNvPr id="8" name="Text Placeholder 7"/>
          <p:cNvSpPr>
            <a:spLocks noGrp="1"/>
          </p:cNvSpPr>
          <p:nvPr>
            <p:ph type="body" idx="1"/>
          </p:nvPr>
        </p:nvSpPr>
        <p:spPr>
          <a:xfrm>
            <a:off x="781049" y="1459511"/>
            <a:ext cx="3125766" cy="801943"/>
          </a:xfrm>
        </p:spPr>
        <p:txBody>
          <a:bodyPr/>
          <a:lstStyle/>
          <a:p>
            <a:r>
              <a:rPr lang="en-US" dirty="0" err="1"/>
              <a:t>Izabela</a:t>
            </a:r>
            <a:r>
              <a:rPr lang="en-US" dirty="0"/>
              <a:t> </a:t>
            </a:r>
            <a:r>
              <a:rPr lang="en-US" dirty="0" err="1"/>
              <a:t>Filipiak</a:t>
            </a:r>
            <a:r>
              <a:rPr lang="en-US" dirty="0"/>
              <a:t>/</a:t>
            </a:r>
            <a:r>
              <a:rPr lang="en-US" dirty="0" err="1"/>
              <a:t>Morska</a:t>
            </a:r>
            <a:endParaRPr lang="en-US" dirty="0"/>
          </a:p>
        </p:txBody>
      </p:sp>
      <p:pic>
        <p:nvPicPr>
          <p:cNvPr id="10" name="Content Placeholder 9" descr="filipiak.jpg"/>
          <p:cNvPicPr>
            <a:picLocks noGrp="1" noChangeAspect="1"/>
          </p:cNvPicPr>
          <p:nvPr>
            <p:ph sz="half" idx="2"/>
          </p:nvPr>
        </p:nvPicPr>
        <p:blipFill>
          <a:blip r:embed="rId2">
            <a:extLst>
              <a:ext uri="{28A0092B-C50C-407E-A947-70E740481C1C}">
                <a14:useLocalDpi xmlns:a14="http://schemas.microsoft.com/office/drawing/2010/main" val="0"/>
              </a:ext>
            </a:extLst>
          </a:blip>
          <a:srcRect t="1113" b="1113"/>
          <a:stretch>
            <a:fillRect/>
          </a:stretch>
        </p:blipFill>
        <p:spPr>
          <a:xfrm>
            <a:off x="233957" y="2362200"/>
            <a:ext cx="3785593" cy="3676682"/>
          </a:xfrm>
        </p:spPr>
      </p:pic>
      <p:sp>
        <p:nvSpPr>
          <p:cNvPr id="9" name="Text Placeholder 8"/>
          <p:cNvSpPr>
            <a:spLocks noGrp="1"/>
          </p:cNvSpPr>
          <p:nvPr>
            <p:ph type="body" sz="quarter" idx="3"/>
          </p:nvPr>
        </p:nvSpPr>
        <p:spPr>
          <a:xfrm>
            <a:off x="4796791" y="1321311"/>
            <a:ext cx="3566160" cy="838200"/>
          </a:xfrm>
        </p:spPr>
        <p:txBody>
          <a:bodyPr/>
          <a:lstStyle/>
          <a:p>
            <a:r>
              <a:rPr lang="en-US" dirty="0"/>
              <a:t>Monstrous Gender</a:t>
            </a:r>
          </a:p>
        </p:txBody>
      </p:sp>
      <p:pic>
        <p:nvPicPr>
          <p:cNvPr id="11" name="Content Placeholder 10" descr="gender Kościół.jpg"/>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890516" y="2843384"/>
            <a:ext cx="3009900" cy="2247900"/>
          </a:xfrm>
        </p:spPr>
      </p:pic>
      <p:sp>
        <p:nvSpPr>
          <p:cNvPr id="3" name="TextBox 2"/>
          <p:cNvSpPr txBox="1"/>
          <p:nvPr/>
        </p:nvSpPr>
        <p:spPr>
          <a:xfrm>
            <a:off x="4920277" y="5091284"/>
            <a:ext cx="3094558" cy="646331"/>
          </a:xfrm>
          <a:prstGeom prst="rect">
            <a:avLst/>
          </a:prstGeom>
          <a:noFill/>
        </p:spPr>
        <p:txBody>
          <a:bodyPr wrap="square" rtlCol="0">
            <a:spAutoFit/>
          </a:bodyPr>
          <a:lstStyle/>
          <a:p>
            <a:r>
              <a:rPr lang="en-US" dirty="0"/>
              <a:t>Rough translation: </a:t>
            </a:r>
            <a:r>
              <a:rPr lang="en-US" i="1" dirty="0"/>
              <a:t>Are we, in those dresses, ok with our gender?</a:t>
            </a:r>
          </a:p>
        </p:txBody>
      </p:sp>
    </p:spTree>
    <p:extLst>
      <p:ext uri="{BB962C8B-B14F-4D97-AF65-F5344CB8AC3E}">
        <p14:creationId xmlns:p14="http://schemas.microsoft.com/office/powerpoint/2010/main" val="1975726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767" y="365759"/>
            <a:ext cx="8164961" cy="731519"/>
          </a:xfrm>
        </p:spPr>
        <p:txBody>
          <a:bodyPr>
            <a:normAutofit fontScale="90000"/>
          </a:bodyPr>
          <a:lstStyle/>
          <a:p>
            <a:r>
              <a:rPr lang="en-US" sz="3200" dirty="0"/>
              <a:t>Feminist Language “used” for creating an enemy</a:t>
            </a:r>
          </a:p>
        </p:txBody>
      </p:sp>
      <p:sp>
        <p:nvSpPr>
          <p:cNvPr id="3" name="Text Placeholder 2"/>
          <p:cNvSpPr>
            <a:spLocks noGrp="1"/>
          </p:cNvSpPr>
          <p:nvPr>
            <p:ph type="body" idx="1"/>
          </p:nvPr>
        </p:nvSpPr>
        <p:spPr>
          <a:xfrm>
            <a:off x="343957" y="1438117"/>
            <a:ext cx="3675593" cy="837851"/>
          </a:xfrm>
        </p:spPr>
        <p:txBody>
          <a:bodyPr>
            <a:normAutofit fontScale="55000" lnSpcReduction="20000"/>
          </a:bodyPr>
          <a:lstStyle/>
          <a:p>
            <a:r>
              <a:rPr lang="en-US" dirty="0"/>
              <a:t>Ks. </a:t>
            </a:r>
            <a:r>
              <a:rPr lang="en-US" dirty="0" err="1"/>
              <a:t>Dariusz</a:t>
            </a:r>
            <a:r>
              <a:rPr lang="en-US" dirty="0"/>
              <a:t> </a:t>
            </a:r>
            <a:r>
              <a:rPr lang="en-US" dirty="0" err="1"/>
              <a:t>Oko</a:t>
            </a:r>
            <a:r>
              <a:rPr lang="en-US" dirty="0"/>
              <a:t> and the debate on gender in the Catholic Weekly</a:t>
            </a:r>
          </a:p>
        </p:txBody>
      </p:sp>
      <p:pic>
        <p:nvPicPr>
          <p:cNvPr id="12" name="Content Placeholder 11" descr="Młot na gender.jpg"/>
          <p:cNvPicPr>
            <a:picLocks noGrp="1" noChangeAspect="1"/>
          </p:cNvPicPr>
          <p:nvPr>
            <p:ph sz="half" idx="2"/>
          </p:nvPr>
        </p:nvPicPr>
        <p:blipFill>
          <a:blip r:embed="rId2">
            <a:extLst>
              <a:ext uri="{28A0092B-C50C-407E-A947-70E740481C1C}">
                <a14:useLocalDpi xmlns:a14="http://schemas.microsoft.com/office/drawing/2010/main" val="0"/>
              </a:ext>
            </a:extLst>
          </a:blip>
          <a:srcRect l="15679" r="15679"/>
          <a:stretch>
            <a:fillRect/>
          </a:stretch>
        </p:blipFill>
        <p:spPr>
          <a:xfrm>
            <a:off x="0" y="2637799"/>
            <a:ext cx="3671783" cy="3952364"/>
          </a:xfrm>
        </p:spPr>
      </p:pic>
      <p:sp>
        <p:nvSpPr>
          <p:cNvPr id="5" name="Text Placeholder 4"/>
          <p:cNvSpPr>
            <a:spLocks noGrp="1"/>
          </p:cNvSpPr>
          <p:nvPr>
            <p:ph type="body" sz="quarter" idx="3"/>
          </p:nvPr>
        </p:nvSpPr>
        <p:spPr>
          <a:xfrm>
            <a:off x="5053699" y="1394129"/>
            <a:ext cx="4090301" cy="1082001"/>
          </a:xfrm>
        </p:spPr>
        <p:txBody>
          <a:bodyPr>
            <a:normAutofit fontScale="55000" lnSpcReduction="20000"/>
          </a:bodyPr>
          <a:lstStyle/>
          <a:p>
            <a:r>
              <a:rPr lang="en-US" dirty="0"/>
              <a:t>The Catholic Church Versus Feminists: </a:t>
            </a:r>
          </a:p>
          <a:p>
            <a:endParaRPr lang="en-US" dirty="0"/>
          </a:p>
          <a:p>
            <a:r>
              <a:rPr lang="en-US" dirty="0"/>
              <a:t>here: Polish Cardinals summit and </a:t>
            </a:r>
          </a:p>
          <a:p>
            <a:r>
              <a:rPr lang="en-US" dirty="0"/>
              <a:t>prof Magdalena </a:t>
            </a:r>
            <a:r>
              <a:rPr lang="en-US" dirty="0" err="1"/>
              <a:t>Środa</a:t>
            </a:r>
            <a:endParaRPr lang="en-US" dirty="0"/>
          </a:p>
        </p:txBody>
      </p:sp>
      <p:pic>
        <p:nvPicPr>
          <p:cNvPr id="11" name="Content Placeholder 10" descr="Church versus Feminist.jpg"/>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4629150" y="3051440"/>
            <a:ext cx="3887788" cy="2591858"/>
          </a:xfrm>
        </p:spPr>
      </p:pic>
    </p:spTree>
    <p:extLst>
      <p:ext uri="{BB962C8B-B14F-4D97-AF65-F5344CB8AC3E}">
        <p14:creationId xmlns:p14="http://schemas.microsoft.com/office/powerpoint/2010/main" val="6041728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E61673E-FAAA-4AEE-8D32-5CAC93CD95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59279FE-5810-440F-B799-25803A0141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796" y="774750"/>
            <a:ext cx="2674021" cy="608325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p:cNvSpPr>
            <a:spLocks noGrp="1"/>
          </p:cNvSpPr>
          <p:nvPr>
            <p:ph type="title"/>
          </p:nvPr>
        </p:nvSpPr>
        <p:spPr>
          <a:xfrm>
            <a:off x="987593" y="1438834"/>
            <a:ext cx="1617009" cy="4249271"/>
          </a:xfrm>
        </p:spPr>
        <p:txBody>
          <a:bodyPr>
            <a:normAutofit/>
          </a:bodyPr>
          <a:lstStyle/>
          <a:p>
            <a:r>
              <a:rPr lang="en-US" sz="2400">
                <a:solidFill>
                  <a:schemeClr val="bg1"/>
                </a:solidFill>
              </a:rPr>
              <a:t>Gender…</a:t>
            </a:r>
          </a:p>
        </p:txBody>
      </p:sp>
      <p:sp>
        <p:nvSpPr>
          <p:cNvPr id="21" name="Rectangle 20">
            <a:extLst>
              <a:ext uri="{FF2B5EF4-FFF2-40B4-BE49-F238E27FC236}">
                <a16:creationId xmlns:a16="http://schemas.microsoft.com/office/drawing/2014/main" id="{95ABD4F1-A860-48A4-84CD-EB40E1FC78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935205" y="3404998"/>
            <a:ext cx="6858002" cy="4800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91D8C0F2-1D8A-4908-857F-3DE6B0823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23053"/>
            <a:ext cx="9144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ntent Placeholder 11"/>
          <p:cNvSpPr>
            <a:spLocks noGrp="1"/>
          </p:cNvSpPr>
          <p:nvPr>
            <p:ph idx="1"/>
          </p:nvPr>
        </p:nvSpPr>
        <p:spPr>
          <a:xfrm>
            <a:off x="4129813" y="1438834"/>
            <a:ext cx="4052189" cy="4249271"/>
          </a:xfrm>
        </p:spPr>
        <p:txBody>
          <a:bodyPr anchor="ctr">
            <a:normAutofit/>
          </a:bodyPr>
          <a:lstStyle/>
          <a:p>
            <a:pPr marL="0" indent="0">
              <a:buNone/>
            </a:pPr>
            <a:r>
              <a:rPr lang="en-GB" sz="1700">
                <a:effectLst/>
              </a:rPr>
              <a:t>…. is a concept “deeply destructive” to “the person, inter-human relations and all social life,” we read in the pastoral letter by Polish bishops attacking the “ideology of gender,” which was read in all churches on December 29, 2013. In their letter, the bishops said the “ideology of gender” was “strongly rooted in Marxism and neo-Marxism” and had been promoted in Poland “for several months” by “vocal circles with considerable financial means” who wanted to “experiment on children.” </a:t>
            </a:r>
            <a:endParaRPr lang="en-US" sz="1700"/>
          </a:p>
        </p:txBody>
      </p:sp>
      <p:sp>
        <p:nvSpPr>
          <p:cNvPr id="25" name="Rectangle 24">
            <a:extLst>
              <a:ext uri="{FF2B5EF4-FFF2-40B4-BE49-F238E27FC236}">
                <a16:creationId xmlns:a16="http://schemas.microsoft.com/office/drawing/2014/main" id="{1730E5F0-AD6E-4049-8FAB-A4D82343DC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85187" y="3404996"/>
            <a:ext cx="6858002" cy="4800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09169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447" y="248273"/>
            <a:ext cx="6571344" cy="1056319"/>
          </a:xfrm>
        </p:spPr>
        <p:txBody>
          <a:bodyPr/>
          <a:lstStyle/>
          <a:p>
            <a:r>
              <a:rPr lang="en-US" dirty="0"/>
              <a:t>Monstrous gender</a:t>
            </a:r>
          </a:p>
        </p:txBody>
      </p:sp>
      <p:sp>
        <p:nvSpPr>
          <p:cNvPr id="3" name="Text Placeholder 2"/>
          <p:cNvSpPr>
            <a:spLocks noGrp="1"/>
          </p:cNvSpPr>
          <p:nvPr>
            <p:ph type="body" idx="1"/>
          </p:nvPr>
        </p:nvSpPr>
        <p:spPr>
          <a:xfrm>
            <a:off x="748725" y="1072454"/>
            <a:ext cx="3125766" cy="801943"/>
          </a:xfrm>
        </p:spPr>
        <p:txBody>
          <a:bodyPr/>
          <a:lstStyle/>
          <a:p>
            <a:r>
              <a:rPr lang="en-US" dirty="0"/>
              <a:t>Against Human nature</a:t>
            </a:r>
          </a:p>
        </p:txBody>
      </p:sp>
      <p:pic>
        <p:nvPicPr>
          <p:cNvPr id="13" name="Content Placeholder 12" descr="lordgender.jpg"/>
          <p:cNvPicPr>
            <a:picLocks noGrp="1" noChangeAspect="1"/>
          </p:cNvPicPr>
          <p:nvPr>
            <p:ph sz="half" idx="2"/>
          </p:nvPr>
        </p:nvPicPr>
        <p:blipFill>
          <a:blip r:embed="rId2">
            <a:extLst>
              <a:ext uri="{28A0092B-C50C-407E-A947-70E740481C1C}">
                <a14:useLocalDpi xmlns:a14="http://schemas.microsoft.com/office/drawing/2010/main" val="0"/>
              </a:ext>
            </a:extLst>
          </a:blip>
          <a:srcRect l="11441" r="11441"/>
          <a:stretch>
            <a:fillRect/>
          </a:stretch>
        </p:blipFill>
        <p:spPr>
          <a:xfrm>
            <a:off x="201139" y="2128773"/>
            <a:ext cx="3704474" cy="4708275"/>
          </a:xfrm>
        </p:spPr>
      </p:pic>
      <p:sp>
        <p:nvSpPr>
          <p:cNvPr id="5" name="Text Placeholder 4"/>
          <p:cNvSpPr>
            <a:spLocks noGrp="1"/>
          </p:cNvSpPr>
          <p:nvPr>
            <p:ph type="body" sz="quarter" idx="3"/>
          </p:nvPr>
        </p:nvSpPr>
        <p:spPr>
          <a:xfrm>
            <a:off x="5742461" y="4544090"/>
            <a:ext cx="3200400" cy="1162538"/>
          </a:xfrm>
        </p:spPr>
        <p:txBody>
          <a:bodyPr/>
          <a:lstStyle/>
          <a:p>
            <a:r>
              <a:rPr lang="en-US" dirty="0"/>
              <a:t>rooted in Marxism?</a:t>
            </a:r>
          </a:p>
        </p:txBody>
      </p:sp>
      <p:pic>
        <p:nvPicPr>
          <p:cNvPr id="14" name="Content Placeholder 13" descr="gender-okladka_ramka.jpg"/>
          <p:cNvPicPr>
            <a:picLocks noGrp="1" noChangeAspect="1"/>
          </p:cNvPicPr>
          <p:nvPr>
            <p:ph sz="quarter" idx="4"/>
          </p:nvPr>
        </p:nvPicPr>
        <p:blipFill>
          <a:blip r:embed="rId3">
            <a:extLst>
              <a:ext uri="{28A0092B-C50C-407E-A947-70E740481C1C}">
                <a14:useLocalDpi xmlns:a14="http://schemas.microsoft.com/office/drawing/2010/main" val="0"/>
              </a:ext>
            </a:extLst>
          </a:blip>
          <a:srcRect l="-20848" r="-20848"/>
          <a:stretch>
            <a:fillRect/>
          </a:stretch>
        </p:blipFill>
        <p:spPr>
          <a:xfrm>
            <a:off x="2667000" y="3446675"/>
            <a:ext cx="3200400" cy="3108960"/>
          </a:xfrm>
        </p:spPr>
      </p:pic>
      <p:pic>
        <p:nvPicPr>
          <p:cNvPr id="15" name="Picture 14" descr="genderuzm i marksiz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15849" y="1097280"/>
            <a:ext cx="3289300" cy="2463800"/>
          </a:xfrm>
          <a:prstGeom prst="rect">
            <a:avLst/>
          </a:prstGeom>
        </p:spPr>
      </p:pic>
    </p:spTree>
    <p:extLst>
      <p:ext uri="{BB962C8B-B14F-4D97-AF65-F5344CB8AC3E}">
        <p14:creationId xmlns:p14="http://schemas.microsoft.com/office/powerpoint/2010/main" val="14841029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DE61673E-FAAA-4AEE-8D32-5CAC93CD95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59279FE-5810-440F-B799-25803A0141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796" y="774750"/>
            <a:ext cx="2674021" cy="608325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p:cNvSpPr>
            <a:spLocks noGrp="1"/>
          </p:cNvSpPr>
          <p:nvPr>
            <p:ph type="title"/>
          </p:nvPr>
        </p:nvSpPr>
        <p:spPr>
          <a:xfrm>
            <a:off x="987593" y="1438834"/>
            <a:ext cx="1617009" cy="4249271"/>
          </a:xfrm>
        </p:spPr>
        <p:txBody>
          <a:bodyPr>
            <a:normAutofit/>
          </a:bodyPr>
          <a:lstStyle/>
          <a:p>
            <a:r>
              <a:rPr lang="en-US" sz="2400">
                <a:solidFill>
                  <a:schemeClr val="bg1"/>
                </a:solidFill>
              </a:rPr>
              <a:t>Gender trouble </a:t>
            </a:r>
          </a:p>
        </p:txBody>
      </p:sp>
      <p:sp>
        <p:nvSpPr>
          <p:cNvPr id="19" name="Rectangle 18">
            <a:extLst>
              <a:ext uri="{FF2B5EF4-FFF2-40B4-BE49-F238E27FC236}">
                <a16:creationId xmlns:a16="http://schemas.microsoft.com/office/drawing/2014/main" id="{95ABD4F1-A860-48A4-84CD-EB40E1FC78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935205" y="3404998"/>
            <a:ext cx="6858002" cy="4800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0">
            <a:extLst>
              <a:ext uri="{FF2B5EF4-FFF2-40B4-BE49-F238E27FC236}">
                <a16:creationId xmlns:a16="http://schemas.microsoft.com/office/drawing/2014/main" id="{91D8C0F2-1D8A-4908-857F-3DE6B0823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23053"/>
            <a:ext cx="9144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Content Placeholder 9"/>
          <p:cNvSpPr>
            <a:spLocks noGrp="1"/>
          </p:cNvSpPr>
          <p:nvPr>
            <p:ph idx="1"/>
          </p:nvPr>
        </p:nvSpPr>
        <p:spPr>
          <a:xfrm>
            <a:off x="4129813" y="1438834"/>
            <a:ext cx="4052189" cy="4249271"/>
          </a:xfrm>
        </p:spPr>
        <p:txBody>
          <a:bodyPr anchor="ctr">
            <a:normAutofit/>
          </a:bodyPr>
          <a:lstStyle/>
          <a:p>
            <a:r>
              <a:rPr lang="en-GB" sz="1700">
                <a:effectLst/>
              </a:rPr>
              <a:t>The history of the </a:t>
            </a:r>
            <a:r>
              <a:rPr lang="en-GB" sz="1700" i="1">
                <a:effectLst/>
              </a:rPr>
              <a:t>gender trouble</a:t>
            </a:r>
            <a:r>
              <a:rPr lang="en-GB" sz="1700">
                <a:effectLst/>
              </a:rPr>
              <a:t> in Polish Church goes back to 2012, at least this was suggested by the Polish Church’s Catholic Information Agency, KAI in January 2014, stating that the Catholic Church worldwide had “unanimously rejected the ideology of gender” after being warned about it by Pope Emeritus Benedict XVI in a December 2012 Christmas address to the Roman Curia.</a:t>
            </a:r>
            <a:endParaRPr lang="en-US" sz="1700">
              <a:effectLst/>
            </a:endParaRPr>
          </a:p>
          <a:p>
            <a:r>
              <a:rPr lang="pl-PL" sz="1700">
                <a:effectLst/>
              </a:rPr>
              <a:t>See: </a:t>
            </a:r>
            <a:r>
              <a:rPr lang="en-GB" sz="1700" u="sng">
                <a:effectLst/>
                <a:hlinkClick r:id="rId2"/>
              </a:rPr>
              <a:t>http://www.crisismagazine.com/2012/benedict-defends-traditional-family-in-christmas-address-to-roman-curia</a:t>
            </a:r>
            <a:r>
              <a:rPr lang="en-GB" sz="1700">
                <a:effectLst/>
              </a:rPr>
              <a:t> </a:t>
            </a:r>
            <a:endParaRPr lang="en-US" sz="1700">
              <a:effectLst/>
            </a:endParaRPr>
          </a:p>
          <a:p>
            <a:endParaRPr lang="en-US" sz="1700"/>
          </a:p>
        </p:txBody>
      </p:sp>
      <p:sp>
        <p:nvSpPr>
          <p:cNvPr id="23" name="Rectangle 22">
            <a:extLst>
              <a:ext uri="{FF2B5EF4-FFF2-40B4-BE49-F238E27FC236}">
                <a16:creationId xmlns:a16="http://schemas.microsoft.com/office/drawing/2014/main" id="{1730E5F0-AD6E-4049-8FAB-A4D82343DC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85187" y="3404996"/>
            <a:ext cx="6858002" cy="4800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8453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241300"/>
            <a:ext cx="8023225" cy="5884863"/>
          </a:xfrm>
        </p:spPr>
        <p:txBody>
          <a:bodyPr>
            <a:normAutofit/>
          </a:bodyPr>
          <a:lstStyle/>
          <a:p>
            <a:r>
              <a:rPr lang="en-GB" dirty="0">
                <a:effectLst/>
              </a:rPr>
              <a:t>The letter to the Pope signed among other by the prof. Magdalena </a:t>
            </a:r>
            <a:r>
              <a:rPr lang="en-GB" dirty="0" err="1">
                <a:effectLst/>
              </a:rPr>
              <a:t>Środa</a:t>
            </a:r>
            <a:r>
              <a:rPr lang="en-GB" dirty="0">
                <a:effectLst/>
              </a:rPr>
              <a:t> to stop the false and unreasonable usage of gender by Polish Catholic Church was unsuccessful. The open answer seemed to convey the same assumption: there is gender ideology, </a:t>
            </a:r>
            <a:r>
              <a:rPr lang="en-GB" dirty="0" err="1">
                <a:effectLst/>
              </a:rPr>
              <a:t>genderism</a:t>
            </a:r>
            <a:r>
              <a:rPr lang="en-GB" dirty="0">
                <a:effectLst/>
              </a:rPr>
              <a:t>, gender lobbies and it is dangerous. There is no doubt that this is a rhetoric move: Catholic circles are fully aware of the gender as concept to study and describe social contexts and it is not against the doctrine as such (see Supplement of </a:t>
            </a:r>
            <a:r>
              <a:rPr lang="en-GB" dirty="0" err="1">
                <a:effectLst/>
              </a:rPr>
              <a:t>Tygodnik</a:t>
            </a:r>
            <a:r>
              <a:rPr lang="en-GB" dirty="0">
                <a:effectLst/>
              </a:rPr>
              <a:t> </a:t>
            </a:r>
            <a:r>
              <a:rPr lang="en-GB" dirty="0" err="1">
                <a:effectLst/>
              </a:rPr>
              <a:t>Powszechny</a:t>
            </a:r>
            <a:r>
              <a:rPr lang="en-GB" dirty="0">
                <a:effectLst/>
              </a:rPr>
              <a:t>). In December 2014: </a:t>
            </a:r>
            <a:r>
              <a:rPr lang="en-GB" dirty="0" err="1">
                <a:effectLst/>
              </a:rPr>
              <a:t>Tygodnik</a:t>
            </a:r>
            <a:r>
              <a:rPr lang="en-GB" dirty="0">
                <a:effectLst/>
              </a:rPr>
              <a:t> </a:t>
            </a:r>
            <a:r>
              <a:rPr lang="en-GB" dirty="0" err="1">
                <a:effectLst/>
              </a:rPr>
              <a:t>Powszechy</a:t>
            </a:r>
            <a:r>
              <a:rPr lang="en-GB" dirty="0">
                <a:effectLst/>
              </a:rPr>
              <a:t>, </a:t>
            </a:r>
            <a:r>
              <a:rPr lang="en-GB" dirty="0" err="1">
                <a:effectLst/>
              </a:rPr>
              <a:t>Sławomira</a:t>
            </a:r>
            <a:r>
              <a:rPr lang="en-GB" dirty="0">
                <a:effectLst/>
              </a:rPr>
              <a:t> </a:t>
            </a:r>
            <a:r>
              <a:rPr lang="en-GB" dirty="0" err="1">
                <a:effectLst/>
              </a:rPr>
              <a:t>Walczewska</a:t>
            </a:r>
            <a:r>
              <a:rPr lang="en-GB" dirty="0">
                <a:effectLst/>
              </a:rPr>
              <a:t> says: let’s stop fight against the word. Indeed, it might be a linguistic trick to stop the debate. Avoid the word gender. Once we exchange “gender” with a cultural role, it will be easier to swallow. But will it be enough? Or the need of enemy is stronger? </a:t>
            </a:r>
            <a:endParaRPr lang="en-US" dirty="0">
              <a:effectLst/>
            </a:endParaRPr>
          </a:p>
          <a:p>
            <a:endParaRPr lang="en-US" dirty="0"/>
          </a:p>
        </p:txBody>
      </p:sp>
    </p:spTree>
    <p:extLst>
      <p:ext uri="{BB962C8B-B14F-4D97-AF65-F5344CB8AC3E}">
        <p14:creationId xmlns:p14="http://schemas.microsoft.com/office/powerpoint/2010/main" val="26325815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47820" y="257888"/>
            <a:ext cx="6571343" cy="1059305"/>
          </a:xfrm>
        </p:spPr>
        <p:txBody>
          <a:bodyPr/>
          <a:lstStyle/>
          <a:p>
            <a:r>
              <a:rPr lang="en-US" sz="2800" dirty="0"/>
              <a:t>Gender has become an abstract enemy in a country where</a:t>
            </a:r>
            <a:r>
              <a:rPr lang="en-US" dirty="0"/>
              <a:t>…</a:t>
            </a:r>
          </a:p>
        </p:txBody>
      </p:sp>
      <p:sp>
        <p:nvSpPr>
          <p:cNvPr id="2" name="Content Placeholder 1"/>
          <p:cNvSpPr>
            <a:spLocks noGrp="1"/>
          </p:cNvSpPr>
          <p:nvPr>
            <p:ph sz="half" idx="1"/>
          </p:nvPr>
        </p:nvSpPr>
        <p:spPr>
          <a:xfrm>
            <a:off x="0" y="4354466"/>
            <a:ext cx="3371827" cy="2503534"/>
          </a:xfrm>
        </p:spPr>
        <p:txBody>
          <a:bodyPr>
            <a:normAutofit fontScale="85000" lnSpcReduction="10000"/>
          </a:bodyPr>
          <a:lstStyle/>
          <a:p>
            <a:endParaRPr lang="en-US" dirty="0"/>
          </a:p>
          <a:p>
            <a:r>
              <a:rPr lang="en-US" dirty="0"/>
              <a:t>     For about 500 million people in the European Union only 75 million does not have access to civil unions and same-sex marriage. Half of these 75 million are Polish women and men.</a:t>
            </a:r>
          </a:p>
        </p:txBody>
      </p:sp>
      <p:sp>
        <p:nvSpPr>
          <p:cNvPr id="3" name="Content Placeholder 2"/>
          <p:cNvSpPr>
            <a:spLocks noGrp="1"/>
          </p:cNvSpPr>
          <p:nvPr>
            <p:ph sz="half" idx="2"/>
          </p:nvPr>
        </p:nvSpPr>
        <p:spPr>
          <a:xfrm>
            <a:off x="4876800" y="1603120"/>
            <a:ext cx="3681288" cy="1617250"/>
          </a:xfrm>
        </p:spPr>
        <p:txBody>
          <a:bodyPr>
            <a:normAutofit fontScale="85000" lnSpcReduction="10000"/>
          </a:bodyPr>
          <a:lstStyle/>
          <a:p>
            <a:r>
              <a:rPr lang="en-US" dirty="0"/>
              <a:t>     Polish women have to fight against ridiculous attempts to restrict already restrictive anti-abortion law</a:t>
            </a:r>
          </a:p>
        </p:txBody>
      </p:sp>
      <p:pic>
        <p:nvPicPr>
          <p:cNvPr id="7" name="Picture 6" descr="Parada równości 2016.jpg" title="Equality Parade 11 June 2016 Warsaw"/>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45920"/>
            <a:ext cx="3840809" cy="2566940"/>
          </a:xfrm>
          <a:prstGeom prst="rect">
            <a:avLst/>
          </a:prstGeom>
        </p:spPr>
      </p:pic>
      <p:sp>
        <p:nvSpPr>
          <p:cNvPr id="8" name="TextBox 7"/>
          <p:cNvSpPr txBox="1"/>
          <p:nvPr/>
        </p:nvSpPr>
        <p:spPr>
          <a:xfrm>
            <a:off x="172788" y="3824908"/>
            <a:ext cx="3840809" cy="646331"/>
          </a:xfrm>
          <a:prstGeom prst="rect">
            <a:avLst/>
          </a:prstGeom>
          <a:noFill/>
        </p:spPr>
        <p:txBody>
          <a:bodyPr wrap="square" rtlCol="0">
            <a:spAutoFit/>
          </a:bodyPr>
          <a:lstStyle/>
          <a:p>
            <a:r>
              <a:rPr lang="en-US" dirty="0"/>
              <a:t>Equality Parade Warsaw June 11, 2016</a:t>
            </a:r>
          </a:p>
        </p:txBody>
      </p:sp>
      <p:pic>
        <p:nvPicPr>
          <p:cNvPr id="9" name="Picture 8" descr="prawa kobiet prawami czlowiek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3492" y="2826284"/>
            <a:ext cx="4810508" cy="3211466"/>
          </a:xfrm>
          <a:prstGeom prst="rect">
            <a:avLst/>
          </a:prstGeom>
        </p:spPr>
      </p:pic>
      <p:sp>
        <p:nvSpPr>
          <p:cNvPr id="10" name="TextBox 9"/>
          <p:cNvSpPr txBox="1"/>
          <p:nvPr/>
        </p:nvSpPr>
        <p:spPr>
          <a:xfrm>
            <a:off x="4093450" y="6037750"/>
            <a:ext cx="4810508" cy="369332"/>
          </a:xfrm>
          <a:prstGeom prst="rect">
            <a:avLst/>
          </a:prstGeom>
          <a:noFill/>
        </p:spPr>
        <p:txBody>
          <a:bodyPr wrap="square" rtlCol="0">
            <a:spAutoFit/>
          </a:bodyPr>
          <a:lstStyle/>
          <a:p>
            <a:r>
              <a:rPr lang="en-US" dirty="0"/>
              <a:t>Parade of Respect Warsaw June 18, 2016</a:t>
            </a:r>
          </a:p>
        </p:txBody>
      </p:sp>
    </p:spTree>
    <p:extLst>
      <p:ext uri="{BB962C8B-B14F-4D97-AF65-F5344CB8AC3E}">
        <p14:creationId xmlns:p14="http://schemas.microsoft.com/office/powerpoint/2010/main" val="1342200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4659" y="72354"/>
            <a:ext cx="5337465" cy="548640"/>
          </a:xfrm>
        </p:spPr>
        <p:txBody>
          <a:bodyPr/>
          <a:lstStyle/>
          <a:p>
            <a:r>
              <a:rPr lang="en-US" sz="2800" dirty="0"/>
              <a:t>End of Gender? </a:t>
            </a:r>
          </a:p>
        </p:txBody>
      </p:sp>
      <p:sp>
        <p:nvSpPr>
          <p:cNvPr id="3" name="Content Placeholder 2"/>
          <p:cNvSpPr>
            <a:spLocks noGrp="1"/>
          </p:cNvSpPr>
          <p:nvPr>
            <p:ph idx="1"/>
          </p:nvPr>
        </p:nvSpPr>
        <p:spPr>
          <a:xfrm>
            <a:off x="3592960" y="667315"/>
            <a:ext cx="5430128" cy="2574835"/>
          </a:xfrm>
        </p:spPr>
        <p:txBody>
          <a:bodyPr>
            <a:normAutofit/>
          </a:bodyPr>
          <a:lstStyle/>
          <a:p>
            <a:pPr marL="0" indent="0">
              <a:buNone/>
            </a:pPr>
            <a:r>
              <a:rPr lang="en-US" sz="2800" b="1" dirty="0">
                <a:solidFill>
                  <a:srgbClr val="FFFFFF"/>
                </a:solidFill>
              </a:rPr>
              <a:t>Most likely the beginning….</a:t>
            </a:r>
          </a:p>
        </p:txBody>
      </p:sp>
      <p:pic>
        <p:nvPicPr>
          <p:cNvPr id="8" name="Picture 7" descr="Publikacje Gender na Stop Seksualizacji....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047" y="1194024"/>
            <a:ext cx="3520517" cy="2319945"/>
          </a:xfrm>
          <a:prstGeom prst="rect">
            <a:avLst/>
          </a:prstGeom>
        </p:spPr>
      </p:pic>
      <p:pic>
        <p:nvPicPr>
          <p:cNvPr id="6" name="Picture 5" descr="Feminoteka .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2960" y="2362016"/>
            <a:ext cx="3489009" cy="2303906"/>
          </a:xfrm>
          <a:prstGeom prst="rect">
            <a:avLst/>
          </a:prstGeom>
        </p:spPr>
      </p:pic>
      <p:pic>
        <p:nvPicPr>
          <p:cNvPr id="9" name="Picture 8" descr="Nachalne-promieniowanie-homoseksualizmu.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40239" y="1367125"/>
            <a:ext cx="3483460" cy="2689760"/>
          </a:xfrm>
          <a:prstGeom prst="rect">
            <a:avLst/>
          </a:prstGeom>
        </p:spPr>
      </p:pic>
      <p:pic>
        <p:nvPicPr>
          <p:cNvPr id="10" name="Picture 9" descr="Maciej duda.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4256" y="2712005"/>
            <a:ext cx="2394407" cy="2590748"/>
          </a:xfrm>
          <a:prstGeom prst="rect">
            <a:avLst/>
          </a:prstGeom>
        </p:spPr>
      </p:pic>
      <p:pic>
        <p:nvPicPr>
          <p:cNvPr id="11" name="Picture 10" descr="Stop Seksializacji Naszych Dzieci.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8522" y="4598786"/>
            <a:ext cx="4259559" cy="2752276"/>
          </a:xfrm>
          <a:prstGeom prst="rect">
            <a:avLst/>
          </a:prstGeom>
        </p:spPr>
      </p:pic>
      <p:pic>
        <p:nvPicPr>
          <p:cNvPr id="12" name="Picture 11" descr="Stop Gender.jp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2047" y="1257420"/>
            <a:ext cx="1285225" cy="1052049"/>
          </a:xfrm>
          <a:prstGeom prst="rect">
            <a:avLst/>
          </a:prstGeom>
        </p:spPr>
      </p:pic>
      <p:pic>
        <p:nvPicPr>
          <p:cNvPr id="13" name="Picture 12" descr="Parada-Rownosci-2015-w-Warszawie.-Utrudnienia-w-stolicy-MAPKA.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76984" y="4494437"/>
            <a:ext cx="3867016" cy="2490359"/>
          </a:xfrm>
          <a:prstGeom prst="rect">
            <a:avLst/>
          </a:prstGeom>
        </p:spPr>
      </p:pic>
      <p:pic>
        <p:nvPicPr>
          <p:cNvPr id="7" name="Picture 6" descr="Debemos-respetar-y-luchar-contra-la-violencia-de-género-2 copy.jp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11502" y="4056885"/>
            <a:ext cx="3048480" cy="1778280"/>
          </a:xfrm>
          <a:prstGeom prst="rect">
            <a:avLst/>
          </a:prstGeom>
        </p:spPr>
      </p:pic>
    </p:spTree>
    <p:extLst>
      <p:ext uri="{BB962C8B-B14F-4D97-AF65-F5344CB8AC3E}">
        <p14:creationId xmlns:p14="http://schemas.microsoft.com/office/powerpoint/2010/main" val="35114613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Content Placeholder 5" descr="we don't care.jpg"/>
          <p:cNvPicPr>
            <a:picLocks noGrp="1" noChangeAspect="1"/>
          </p:cNvPicPr>
          <p:nvPr>
            <p:ph idx="1"/>
          </p:nvPr>
        </p:nvPicPr>
        <p:blipFill rotWithShape="1">
          <a:blip r:embed="rId2">
            <a:extLst>
              <a:ext uri="{28A0092B-C50C-407E-A947-70E740481C1C}">
                <a14:useLocalDpi xmlns:a14="http://schemas.microsoft.com/office/drawing/2010/main" val="0"/>
              </a:ext>
            </a:extLst>
          </a:blip>
          <a:srcRect r="14755" b="4"/>
          <a:stretch/>
        </p:blipFill>
        <p:spPr>
          <a:xfrm>
            <a:off x="3871539" y="3272588"/>
            <a:ext cx="4579036" cy="3585411"/>
          </a:xfrm>
          <a:prstGeom prst="rect">
            <a:avLst/>
          </a:prstGeom>
        </p:spPr>
      </p:pic>
      <p:pic>
        <p:nvPicPr>
          <p:cNvPr id="7" name="Picture 6" descr="gender.png"/>
          <p:cNvPicPr>
            <a:picLocks noChangeAspect="1"/>
          </p:cNvPicPr>
          <p:nvPr/>
        </p:nvPicPr>
        <p:blipFill rotWithShape="1">
          <a:blip r:embed="rId3">
            <a:extLst>
              <a:ext uri="{28A0092B-C50C-407E-A947-70E740481C1C}">
                <a14:useLocalDpi xmlns:a14="http://schemas.microsoft.com/office/drawing/2010/main" val="0"/>
              </a:ext>
            </a:extLst>
          </a:blip>
          <a:srcRect l="11101" r="10408" b="2"/>
          <a:stretch/>
        </p:blipFill>
        <p:spPr>
          <a:xfrm>
            <a:off x="20" y="9"/>
            <a:ext cx="5459914" cy="3895335"/>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p:spPr>
      </p:pic>
      <p:sp>
        <p:nvSpPr>
          <p:cNvPr id="12" name="Rectangle 11">
            <a:extLst>
              <a:ext uri="{FF2B5EF4-FFF2-40B4-BE49-F238E27FC236}">
                <a16:creationId xmlns:a16="http://schemas.microsoft.com/office/drawing/2014/main" id="{73EDB3DA-AEF0-428A-A317-C42827E6C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93726" y="0"/>
            <a:ext cx="2856849" cy="3116984"/>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A06AD8B-0227-4FF6-AEB4-C66C5A539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69422"/>
            <a:ext cx="3750889" cy="2788578"/>
          </a:xfrm>
          <a:prstGeom prst="rect">
            <a:avLst/>
          </a:prstGeom>
          <a:solidFill>
            <a:schemeClr val="bg2">
              <a:lumMod val="9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DFACEB2-7564-4FB9-B739-C2CE339BA3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67928" y="0"/>
            <a:ext cx="576072" cy="6858000"/>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721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A61E7EDE-CB4A-402F-B0FB-8640C35891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6C2BBEB8-4077-499F-80FD-AA9827A8D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796" y="608243"/>
            <a:ext cx="2535154" cy="5445075"/>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558" name="Rectangle 6"/>
          <p:cNvSpPr>
            <a:spLocks noGrp="1" noChangeArrowheads="1"/>
          </p:cNvSpPr>
          <p:nvPr>
            <p:ph type="body" idx="4294967295"/>
          </p:nvPr>
        </p:nvSpPr>
        <p:spPr>
          <a:xfrm>
            <a:off x="4002373" y="1288934"/>
            <a:ext cx="4350896" cy="4280132"/>
          </a:xfrm>
        </p:spPr>
        <p:txBody>
          <a:bodyPr vert="horz" lIns="91440" tIns="45720" rIns="91440" bIns="45720" rtlCol="0" anchor="ctr">
            <a:normAutofit/>
          </a:bodyPr>
          <a:lstStyle/>
          <a:p>
            <a:pPr indent="-228600" defTabSz="914400"/>
            <a:r>
              <a:rPr lang="en-US" sz="1400"/>
              <a:t>1990s: implementation of gender studies, language of equality, and social awareness of equality politics, body politics and LGBTQ issues. </a:t>
            </a:r>
          </a:p>
          <a:p>
            <a:pPr indent="-228600" defTabSz="914400"/>
            <a:r>
              <a:rPr lang="en-US" sz="1400" b="1"/>
              <a:t>2001 - </a:t>
            </a:r>
            <a:r>
              <a:rPr lang="en-US" sz="1400"/>
              <a:t>A Government Plenipotentiary for the Equal Status of Women and Men is established by the Ordinance of the Council of Ministers. </a:t>
            </a:r>
            <a:r>
              <a:rPr lang="en-US" sz="1400" b="1"/>
              <a:t>Izabela Jaruga-Nowacka </a:t>
            </a:r>
            <a:r>
              <a:rPr lang="en-US" sz="1400"/>
              <a:t>is appointed to the position of the plenipotentiary. </a:t>
            </a:r>
            <a:r>
              <a:rPr lang="en-US" sz="1400" b="1"/>
              <a:t>2004 – Magdalena Środa </a:t>
            </a:r>
            <a:r>
              <a:rPr lang="en-US" sz="1400"/>
              <a:t>the government's plenipotentiary for equality between women and men.</a:t>
            </a:r>
          </a:p>
          <a:p>
            <a:pPr indent="-228600" defTabSz="914400"/>
            <a:r>
              <a:rPr lang="en-US" sz="1400" b="1"/>
              <a:t>2003 Let them see us!</a:t>
            </a:r>
          </a:p>
          <a:p>
            <a:pPr indent="-228600" defTabSz="914400"/>
            <a:r>
              <a:rPr lang="en-US" sz="1400" b="1"/>
              <a:t>2005 </a:t>
            </a:r>
            <a:r>
              <a:rPr lang="en-US" sz="1400"/>
              <a:t>- </a:t>
            </a:r>
            <a:r>
              <a:rPr lang="en-US" sz="1400" b="1"/>
              <a:t>Magdalena Środa </a:t>
            </a:r>
            <a:r>
              <a:rPr lang="en-US" sz="1400"/>
              <a:t>was dismissed from the post of plenipotentiary by Prime Minister Kazimierz Marcinkiewicz on November 4, 2005. The tasks previously carried out by the plenipotentiary were handed over to the Ministry of Labor and Social Policy.</a:t>
            </a:r>
            <a:endParaRPr lang="en-US" sz="1400" b="1"/>
          </a:p>
        </p:txBody>
      </p:sp>
      <p:sp>
        <p:nvSpPr>
          <p:cNvPr id="79" name="Rectangle 78">
            <a:extLst>
              <a:ext uri="{FF2B5EF4-FFF2-40B4-BE49-F238E27FC236}">
                <a16:creationId xmlns:a16="http://schemas.microsoft.com/office/drawing/2014/main" id="{6F3B7728-0C26-4662-B285-85C645523C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53319"/>
            <a:ext cx="9144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28C367AD-9838-470A-87EF-678609CC86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935205" y="3404998"/>
            <a:ext cx="6858002" cy="4800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B0CF1642-4E76-4223-A010-6334380A22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4236"/>
            <a:ext cx="914400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61906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4A4E7906-2E97-41E3-B042-F13FD1D64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276E0C7-D588-440B-8F4A-876392DB71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75493" y="3404998"/>
            <a:ext cx="6858002" cy="4800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niech nas zobaczą 2003.jpg"/>
          <p:cNvPicPr>
            <a:picLocks noGrp="1" noChangeAspect="1"/>
          </p:cNvPicPr>
          <p:nvPr>
            <p:ph idx="1"/>
          </p:nvPr>
        </p:nvPicPr>
        <p:blipFill rotWithShape="1">
          <a:blip r:embed="rId2">
            <a:extLst>
              <a:ext uri="{28A0092B-C50C-407E-A947-70E740481C1C}">
                <a14:useLocalDpi xmlns:a14="http://schemas.microsoft.com/office/drawing/2010/main" val="0"/>
              </a:ext>
            </a:extLst>
          </a:blip>
          <a:srcRect b="8079"/>
          <a:stretch/>
        </p:blipFill>
        <p:spPr>
          <a:xfrm>
            <a:off x="3828497" y="10"/>
            <a:ext cx="5315503" cy="6857990"/>
          </a:xfrm>
          <a:prstGeom prst="rect">
            <a:avLst/>
          </a:prstGeom>
        </p:spPr>
      </p:pic>
    </p:spTree>
    <p:extLst>
      <p:ext uri="{BB962C8B-B14F-4D97-AF65-F5344CB8AC3E}">
        <p14:creationId xmlns:p14="http://schemas.microsoft.com/office/powerpoint/2010/main" val="4290280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BED2CC37-D3F8-4848-A298-9577E19871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 name="Title 5"/>
          <p:cNvSpPr>
            <a:spLocks noGrp="1"/>
          </p:cNvSpPr>
          <p:nvPr>
            <p:ph type="title"/>
          </p:nvPr>
        </p:nvSpPr>
        <p:spPr>
          <a:xfrm>
            <a:off x="758431" y="669235"/>
            <a:ext cx="7627137" cy="1470991"/>
          </a:xfrm>
        </p:spPr>
        <p:txBody>
          <a:bodyPr vert="horz" lIns="91440" tIns="45720" rIns="91440" bIns="45720" rtlCol="0" anchor="ctr">
            <a:normAutofit/>
          </a:bodyPr>
          <a:lstStyle/>
          <a:p>
            <a:pPr algn="ctr" defTabSz="914400"/>
            <a:r>
              <a:rPr lang="en-US" dirty="0"/>
              <a:t>Magdalena </a:t>
            </a:r>
            <a:r>
              <a:rPr lang="en-US"/>
              <a:t>Środa</a:t>
            </a:r>
          </a:p>
        </p:txBody>
      </p:sp>
      <p:pic>
        <p:nvPicPr>
          <p:cNvPr id="9" name="Content Placeholder 8" descr="środa.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3108" r="35357" b="-1"/>
          <a:stretch/>
        </p:blipFill>
        <p:spPr>
          <a:xfrm>
            <a:off x="20" y="2674061"/>
            <a:ext cx="3230196" cy="4183940"/>
          </a:xfrm>
          <a:prstGeom prst="rect">
            <a:avLst/>
          </a:prstGeom>
        </p:spPr>
      </p:pic>
      <p:sp>
        <p:nvSpPr>
          <p:cNvPr id="16" name="Rectangle 15">
            <a:extLst>
              <a:ext uri="{FF2B5EF4-FFF2-40B4-BE49-F238E27FC236}">
                <a16:creationId xmlns:a16="http://schemas.microsoft.com/office/drawing/2014/main" id="{CD84038B-4A56-439B-A184-79B2D45066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286" y="2674061"/>
            <a:ext cx="9141714"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sp>
        <p:nvSpPr>
          <p:cNvPr id="8" name="Text Placeholder 7"/>
          <p:cNvSpPr>
            <a:spLocks noGrp="1"/>
          </p:cNvSpPr>
          <p:nvPr>
            <p:ph type="body" sz="half" idx="2"/>
          </p:nvPr>
        </p:nvSpPr>
        <p:spPr>
          <a:xfrm>
            <a:off x="3922132" y="3491948"/>
            <a:ext cx="4385835" cy="2407489"/>
          </a:xfrm>
        </p:spPr>
        <p:txBody>
          <a:bodyPr vert="horz" lIns="91440" tIns="45720" rIns="91440" bIns="45720" rtlCol="0" anchor="ctr">
            <a:normAutofit/>
          </a:bodyPr>
          <a:lstStyle/>
          <a:p>
            <a:pPr indent="-228600" defTabSz="914400">
              <a:buFont typeface="Arial" panose="020B0604020202020204" pitchFamily="34" charset="0"/>
              <a:buChar char="•"/>
            </a:pPr>
            <a:r>
              <a:rPr lang="en-US" sz="1700"/>
              <a:t>In December 2004 there was a controversy over Środa's statement during an international conference on honour killings in Stockholm. When asked about the situation in Poland, she told Reuters: "Catholicism does not directly support or oppose violence against women. But there are indirect links through culture which is strongly based on religion</a:t>
            </a:r>
          </a:p>
        </p:txBody>
      </p:sp>
      <p:sp>
        <p:nvSpPr>
          <p:cNvPr id="18" name="Rectangle 17">
            <a:extLst>
              <a:ext uri="{FF2B5EF4-FFF2-40B4-BE49-F238E27FC236}">
                <a16:creationId xmlns:a16="http://schemas.microsoft.com/office/drawing/2014/main" id="{1B1D5FEA-68B6-42E9-B5EF-BE99C248A3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30247" y="4758030"/>
            <a:ext cx="4151935" cy="48006"/>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Tree>
    <p:extLst>
      <p:ext uri="{BB962C8B-B14F-4D97-AF65-F5344CB8AC3E}">
        <p14:creationId xmlns:p14="http://schemas.microsoft.com/office/powerpoint/2010/main" val="1116757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B42B45C7-35B4-414B-8376-B01B5A3399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922131" y="552160"/>
            <a:ext cx="4385836" cy="1046671"/>
          </a:xfrm>
        </p:spPr>
        <p:txBody>
          <a:bodyPr vert="horz" lIns="91440" tIns="45720" rIns="91440" bIns="45720" rtlCol="0" anchor="ctr">
            <a:normAutofit/>
          </a:bodyPr>
          <a:lstStyle/>
          <a:p>
            <a:pPr defTabSz="914400"/>
            <a:r>
              <a:rPr lang="en-US" sz="2400"/>
              <a:t>Literary phenomena</a:t>
            </a:r>
          </a:p>
        </p:txBody>
      </p:sp>
      <p:sp>
        <p:nvSpPr>
          <p:cNvPr id="17" name="Rectangle 16">
            <a:extLst>
              <a:ext uri="{FF2B5EF4-FFF2-40B4-BE49-F238E27FC236}">
                <a16:creationId xmlns:a16="http://schemas.microsoft.com/office/drawing/2014/main" id="{8587DE20-364E-4BE1-B603-E62BB8A635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3266839" cy="6858002"/>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Madame Intuita .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600000">
            <a:off x="680360" y="435313"/>
            <a:ext cx="1953977" cy="2804753"/>
          </a:xfrm>
          <a:prstGeom prst="rect">
            <a:avLst/>
          </a:prstGeom>
        </p:spPr>
      </p:pic>
      <p:sp>
        <p:nvSpPr>
          <p:cNvPr id="19" name="Rectangle 18">
            <a:extLst>
              <a:ext uri="{FF2B5EF4-FFF2-40B4-BE49-F238E27FC236}">
                <a16:creationId xmlns:a16="http://schemas.microsoft.com/office/drawing/2014/main" id="{CD84038B-4A56-439B-A184-79B2D45066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184863" y="1982602"/>
            <a:ext cx="5955030" cy="64008"/>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2"/>
              </a:solidFill>
            </a:endParaRPr>
          </a:p>
        </p:txBody>
      </p:sp>
      <p:pic>
        <p:nvPicPr>
          <p:cNvPr id="9" name="Content Placeholder 7" descr="240px-Izabela_Filipiak_w_Drøbak.jpg"/>
          <p:cNvPicPr>
            <a:picLocks noGrp="1" noChangeAspect="1"/>
          </p:cNvPicPr>
          <p:nvPr>
            <p:ph sz="quarter" idx="4"/>
          </p:nvPr>
        </p:nvPicPr>
        <p:blipFill>
          <a:blip r:embed="rId3">
            <a:extLst>
              <a:ext uri="{28A0092B-C50C-407E-A947-70E740481C1C}">
                <a14:useLocalDpi xmlns:a14="http://schemas.microsoft.com/office/drawing/2010/main" val="0"/>
              </a:ext>
            </a:extLst>
          </a:blip>
          <a:srcRect l="17956" r="17956"/>
          <a:stretch>
            <a:fillRect/>
          </a:stretch>
        </p:blipFill>
        <p:spPr>
          <a:xfrm>
            <a:off x="318323" y="3425190"/>
            <a:ext cx="2679519" cy="2804753"/>
          </a:xfrm>
          <a:prstGeom prst="rect">
            <a:avLst/>
          </a:prstGeom>
        </p:spPr>
      </p:pic>
      <p:sp>
        <p:nvSpPr>
          <p:cNvPr id="3" name="Content Placeholder 2"/>
          <p:cNvSpPr>
            <a:spLocks noGrp="1"/>
          </p:cNvSpPr>
          <p:nvPr>
            <p:ph sz="half" idx="2"/>
          </p:nvPr>
        </p:nvSpPr>
        <p:spPr>
          <a:xfrm>
            <a:off x="3922132" y="2551558"/>
            <a:ext cx="4385835" cy="3347879"/>
          </a:xfrm>
        </p:spPr>
        <p:txBody>
          <a:bodyPr vert="horz" lIns="91440" tIns="45720" rIns="91440" bIns="45720" rtlCol="0" anchor="ctr">
            <a:normAutofit/>
          </a:bodyPr>
          <a:lstStyle/>
          <a:p>
            <a:pPr indent="-228600" defTabSz="914400"/>
            <a:r>
              <a:rPr lang="en-US" sz="1700"/>
              <a:t>Izabela Filipiak/Morska in 1990s</a:t>
            </a:r>
          </a:p>
          <a:p>
            <a:pPr indent="-228600" defTabSz="914400"/>
            <a:r>
              <a:rPr lang="en-US" sz="1700"/>
              <a:t>The themes of motherhood and the body deconstructed</a:t>
            </a:r>
          </a:p>
          <a:p>
            <a:pPr indent="-228600" defTabSz="914400"/>
            <a:r>
              <a:rPr lang="en-US" sz="1700"/>
              <a:t>The writing of the disappointed (e.g. Nic by Bieńkowski, Zwał by Shuty and Małż by Dzido) </a:t>
            </a:r>
          </a:p>
          <a:p>
            <a:pPr indent="-228600" defTabSz="914400"/>
            <a:r>
              <a:rPr lang="en-US" sz="1700"/>
              <a:t>Gay and Lesbian literature  </a:t>
            </a:r>
          </a:p>
        </p:txBody>
      </p:sp>
    </p:spTree>
    <p:extLst>
      <p:ext uri="{BB962C8B-B14F-4D97-AF65-F5344CB8AC3E}">
        <p14:creationId xmlns:p14="http://schemas.microsoft.com/office/powerpoint/2010/main" val="1119885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3724072" y="629268"/>
            <a:ext cx="4939868" cy="1286160"/>
          </a:xfrm>
        </p:spPr>
        <p:txBody>
          <a:bodyPr vert="horz" lIns="91440" tIns="45720" rIns="91440" bIns="45720" rtlCol="0" anchor="b">
            <a:normAutofit/>
          </a:bodyPr>
          <a:lstStyle/>
          <a:p>
            <a:pPr marL="838200" indent="-838200" defTabSz="914400"/>
            <a:r>
              <a:rPr lang="en-US" sz="4400" b="1"/>
              <a:t>Lesbian literature</a:t>
            </a:r>
          </a:p>
        </p:txBody>
      </p:sp>
      <p:sp>
        <p:nvSpPr>
          <p:cNvPr id="27654" name="Rectangle 6"/>
          <p:cNvSpPr>
            <a:spLocks noGrp="1" noChangeArrowheads="1"/>
          </p:cNvSpPr>
          <p:nvPr>
            <p:ph type="body" sz="half" idx="4294967295"/>
          </p:nvPr>
        </p:nvSpPr>
        <p:spPr>
          <a:xfrm>
            <a:off x="3724073" y="2438400"/>
            <a:ext cx="4939867" cy="3785419"/>
          </a:xfrm>
        </p:spPr>
        <p:txBody>
          <a:bodyPr vert="horz" lIns="91440" tIns="45720" rIns="91440" bIns="45720" rtlCol="0">
            <a:normAutofit/>
          </a:bodyPr>
          <a:lstStyle/>
          <a:p>
            <a:pPr marL="0" indent="-228600" defTabSz="914400"/>
            <a:r>
              <a:rPr lang="en-US" sz="1700"/>
              <a:t>Ewa Schilling tells partially naïve love story: a relationship between a teacher and a student, the catch is that it is a student who appears to be a a grown-up and reasonable woman, while the teacher is a romantic dreamer longing for an ideal love…</a:t>
            </a:r>
          </a:p>
          <a:p>
            <a:pPr marL="0" indent="-228600" defTabSz="914400"/>
            <a:r>
              <a:rPr lang="en-US" sz="1700" b="1"/>
              <a:t>Many themes included: </a:t>
            </a:r>
          </a:p>
          <a:p>
            <a:pPr marL="0" indent="-228600" defTabSz="914400"/>
            <a:r>
              <a:rPr lang="en-US" sz="1700"/>
              <a:t>Religion and homosexuality;</a:t>
            </a:r>
          </a:p>
          <a:p>
            <a:pPr marL="0" indent="-228600" defTabSz="914400"/>
            <a:r>
              <a:rPr lang="en-US" sz="1700"/>
              <a:t>School and homosexuality;</a:t>
            </a:r>
          </a:p>
          <a:p>
            <a:pPr marL="0" indent="-228600" defTabSz="914400"/>
            <a:r>
              <a:rPr lang="en-US" sz="1700"/>
              <a:t>Acceptance by parents and the peer groups</a:t>
            </a:r>
          </a:p>
        </p:txBody>
      </p:sp>
      <p:pic>
        <p:nvPicPr>
          <p:cNvPr id="27657" name="Picture 9" descr="glupiec"/>
          <p:cNvPicPr>
            <a:picLocks noChangeAspect="1" noChangeArrowheads="1"/>
          </p:cNvPicPr>
          <p:nvPr/>
        </p:nvPicPr>
        <p:blipFill rotWithShape="1">
          <a:blip r:embed="rId2">
            <a:extLst>
              <a:ext uri="{28A0092B-C50C-407E-A947-70E740481C1C}">
                <a14:useLocalDpi xmlns:a14="http://schemas.microsoft.com/office/drawing/2010/main" val="0"/>
              </a:ext>
            </a:extLst>
          </a:blip>
          <a:srcRect l="7234" r="9899"/>
          <a:stretch/>
        </p:blipFill>
        <p:spPr bwMode="auto">
          <a:xfrm>
            <a:off x="20" y="10"/>
            <a:ext cx="3476673" cy="6857990"/>
          </a:xfrm>
          <a:prstGeom prst="rect">
            <a:avLst/>
          </a:prstGeom>
          <a:noFill/>
          <a:effectLst/>
          <a:extLst>
            <a:ext uri="{909E8E84-426E-40dd-AFC4-6F175D3DCCD1}">
              <a14:hiddenFill xmlns:a14="http://schemas.microsoft.com/office/drawing/2010/main" xmlns="">
                <a:solidFill>
                  <a:srgbClr val="FFFFFF"/>
                </a:solidFill>
              </a14:hiddenFill>
            </a:ext>
          </a:extLst>
        </p:spPr>
      </p:pic>
      <p:cxnSp>
        <p:nvCxnSpPr>
          <p:cNvPr id="78" name="Straight Connector 77">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rgbClr val="FFAA2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0921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pl-PL" dirty="0"/>
              <a:t>Michał Witkowski, </a:t>
            </a:r>
            <a:r>
              <a:rPr lang="pl-PL" i="1" dirty="0"/>
              <a:t>Lubiewo/</a:t>
            </a:r>
            <a:r>
              <a:rPr lang="pl-PL" i="1" dirty="0" err="1"/>
              <a:t>Lovetown</a:t>
            </a:r>
            <a:r>
              <a:rPr lang="pl-PL" i="1" dirty="0"/>
              <a:t> </a:t>
            </a:r>
          </a:p>
        </p:txBody>
      </p:sp>
      <p:sp>
        <p:nvSpPr>
          <p:cNvPr id="32772" name="Rectangle 4"/>
          <p:cNvSpPr>
            <a:spLocks noGrp="1" noChangeArrowheads="1"/>
          </p:cNvSpPr>
          <p:nvPr>
            <p:ph type="body" sz="half" idx="1"/>
          </p:nvPr>
        </p:nvSpPr>
        <p:spPr>
          <a:xfrm>
            <a:off x="457200" y="1600200"/>
            <a:ext cx="4546600" cy="5100638"/>
          </a:xfrm>
        </p:spPr>
        <p:txBody>
          <a:bodyPr>
            <a:normAutofit/>
          </a:bodyPr>
          <a:lstStyle/>
          <a:p>
            <a:pPr>
              <a:lnSpc>
                <a:spcPct val="80000"/>
              </a:lnSpc>
            </a:pPr>
            <a:r>
              <a:rPr lang="en-US" sz="2000" dirty="0">
                <a:solidFill>
                  <a:schemeClr val="tx1"/>
                </a:solidFill>
              </a:rPr>
              <a:t>Growing up queer in a Communist state, queens Patricia and </a:t>
            </a:r>
            <a:r>
              <a:rPr lang="en-US" sz="2000" dirty="0" err="1">
                <a:solidFill>
                  <a:schemeClr val="tx1"/>
                </a:solidFill>
              </a:rPr>
              <a:t>Lucretia</a:t>
            </a:r>
            <a:r>
              <a:rPr lang="en-US" sz="2000" dirty="0">
                <a:solidFill>
                  <a:schemeClr val="tx1"/>
                </a:solidFill>
              </a:rPr>
              <a:t> spent the '70s and '80s underground, finding glamour in the squalor, strutting their stuff in parks and public toilets, seducing hard Soviet soldiers, preying on drunks and seeing their friends die of Aids. Today they're about to hit </a:t>
            </a:r>
            <a:r>
              <a:rPr lang="en-US" sz="2000" dirty="0" err="1">
                <a:solidFill>
                  <a:schemeClr val="tx1"/>
                </a:solidFill>
              </a:rPr>
              <a:t>Lovetown</a:t>
            </a:r>
            <a:r>
              <a:rPr lang="en-US" sz="2000" dirty="0">
                <a:solidFill>
                  <a:schemeClr val="tx1"/>
                </a:solidFill>
              </a:rPr>
              <a:t>, a homo-haven, populated by a younger generation of emancipated gays, who are out and proud in their post-Communist paradise: suntanned, sculpted and vigorously spending the pink euro. This is the story of the clash between old and new gays - the clapped out queens and the flashy fags - as they meet in a place where anything goes, but some things have also been lost.</a:t>
            </a:r>
            <a:endParaRPr lang="pl-PL" sz="2000" dirty="0">
              <a:solidFill>
                <a:schemeClr val="tx1"/>
              </a:solidFill>
            </a:endParaRPr>
          </a:p>
        </p:txBody>
      </p:sp>
      <p:sp>
        <p:nvSpPr>
          <p:cNvPr id="32773" name="Rectangle 5"/>
          <p:cNvSpPr>
            <a:spLocks noGrp="1" noChangeArrowheads="1"/>
          </p:cNvSpPr>
          <p:nvPr>
            <p:ph sz="half" idx="2"/>
          </p:nvPr>
        </p:nvSpPr>
        <p:spPr>
          <a:xfrm>
            <a:off x="5442556" y="1600200"/>
            <a:ext cx="3244243" cy="4530725"/>
          </a:xfrm>
        </p:spPr>
        <p:txBody>
          <a:bodyPr/>
          <a:lstStyle/>
          <a:p>
            <a:pPr>
              <a:lnSpc>
                <a:spcPct val="80000"/>
              </a:lnSpc>
            </a:pPr>
            <a:endParaRPr lang="en-US" sz="1600" dirty="0"/>
          </a:p>
        </p:txBody>
      </p:sp>
      <p:pic>
        <p:nvPicPr>
          <p:cNvPr id="32775" name="Picture 7" descr="Lubiewo">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666804">
            <a:off x="5785237" y="1741290"/>
            <a:ext cx="2403088" cy="410686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345791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430A32A-B38E-466C-85C6-8F8C934B7D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A166441-90D4-4A2D-80EB-D6A48BB90B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999755"/>
            <a:ext cx="9144000" cy="4849441"/>
          </a:xfrm>
          <a:custGeom>
            <a:avLst/>
            <a:gdLst>
              <a:gd name="connsiteX0" fmla="*/ 12192000 w 12192000"/>
              <a:gd name="connsiteY0" fmla="*/ 0 h 4849441"/>
              <a:gd name="connsiteX1" fmla="*/ 5150809 w 12192000"/>
              <a:gd name="connsiteY1" fmla="*/ 0 h 4849441"/>
              <a:gd name="connsiteX2" fmla="*/ 0 w 12192000"/>
              <a:gd name="connsiteY2" fmla="*/ 0 h 4849441"/>
              <a:gd name="connsiteX3" fmla="*/ 0 w 12192000"/>
              <a:gd name="connsiteY3" fmla="*/ 84638 h 4849441"/>
              <a:gd name="connsiteX4" fmla="*/ 5150809 w 12192000"/>
              <a:gd name="connsiteY4" fmla="*/ 84638 h 4849441"/>
              <a:gd name="connsiteX5" fmla="*/ 5150809 w 12192000"/>
              <a:gd name="connsiteY5" fmla="*/ 4764804 h 4849441"/>
              <a:gd name="connsiteX6" fmla="*/ 0 w 12192000"/>
              <a:gd name="connsiteY6" fmla="*/ 4764804 h 4849441"/>
              <a:gd name="connsiteX7" fmla="*/ 0 w 12192000"/>
              <a:gd name="connsiteY7" fmla="*/ 4849441 h 4849441"/>
              <a:gd name="connsiteX8" fmla="*/ 5150809 w 12192000"/>
              <a:gd name="connsiteY8" fmla="*/ 4849441 h 4849441"/>
              <a:gd name="connsiteX9" fmla="*/ 12192000 w 12192000"/>
              <a:gd name="connsiteY9" fmla="*/ 4849441 h 4849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4849441">
                <a:moveTo>
                  <a:pt x="12192000" y="0"/>
                </a:moveTo>
                <a:lnTo>
                  <a:pt x="5150809" y="0"/>
                </a:lnTo>
                <a:lnTo>
                  <a:pt x="0" y="0"/>
                </a:lnTo>
                <a:lnTo>
                  <a:pt x="0" y="84638"/>
                </a:lnTo>
                <a:lnTo>
                  <a:pt x="5150809" y="84638"/>
                </a:lnTo>
                <a:lnTo>
                  <a:pt x="5150809" y="4764804"/>
                </a:lnTo>
                <a:lnTo>
                  <a:pt x="0" y="4764804"/>
                </a:lnTo>
                <a:lnTo>
                  <a:pt x="0" y="4849441"/>
                </a:lnTo>
                <a:lnTo>
                  <a:pt x="5150809" y="4849441"/>
                </a:lnTo>
                <a:lnTo>
                  <a:pt x="12192000" y="4849441"/>
                </a:lnTo>
                <a:close/>
              </a:path>
            </a:pathLst>
          </a:cu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p:cNvSpPr>
            <a:spLocks noGrp="1"/>
          </p:cNvSpPr>
          <p:nvPr>
            <p:ph type="ctrTitle"/>
          </p:nvPr>
        </p:nvSpPr>
        <p:spPr>
          <a:xfrm>
            <a:off x="854765" y="2054087"/>
            <a:ext cx="3458817" cy="2743200"/>
          </a:xfrm>
        </p:spPr>
        <p:txBody>
          <a:bodyPr anchor="ctr">
            <a:normAutofit/>
          </a:bodyPr>
          <a:lstStyle/>
          <a:p>
            <a:r>
              <a:rPr lang="en-US" sz="2800">
                <a:solidFill>
                  <a:schemeClr val="bg1"/>
                </a:solidFill>
              </a:rPr>
              <a:t>And yet, Gender still appear to be </a:t>
            </a:r>
            <a:br>
              <a:rPr lang="en-US" sz="2800">
                <a:solidFill>
                  <a:schemeClr val="bg1"/>
                </a:solidFill>
              </a:rPr>
            </a:br>
            <a:r>
              <a:rPr lang="en-US" sz="2800">
                <a:solidFill>
                  <a:schemeClr val="bg1"/>
                </a:solidFill>
              </a:rPr>
              <a:t>a scary term </a:t>
            </a:r>
          </a:p>
        </p:txBody>
      </p:sp>
      <p:sp>
        <p:nvSpPr>
          <p:cNvPr id="3" name="Subtitle 2"/>
          <p:cNvSpPr>
            <a:spLocks noGrp="1"/>
          </p:cNvSpPr>
          <p:nvPr>
            <p:ph type="subTitle" idx="1"/>
          </p:nvPr>
        </p:nvSpPr>
        <p:spPr>
          <a:xfrm>
            <a:off x="5849997" y="2054086"/>
            <a:ext cx="2682818" cy="2743199"/>
          </a:xfrm>
        </p:spPr>
        <p:txBody>
          <a:bodyPr anchor="ctr">
            <a:normAutofit/>
          </a:bodyPr>
          <a:lstStyle/>
          <a:p>
            <a:pPr algn="l"/>
            <a:endParaRPr lang="en-US" sz="1700"/>
          </a:p>
          <a:p>
            <a:pPr algn="l"/>
            <a:r>
              <a:rPr lang="en-GB" sz="1700" b="1">
                <a:effectLst/>
              </a:rPr>
              <a:t>Monstrous Gender</a:t>
            </a:r>
            <a:endParaRPr lang="en-GB" sz="1700">
              <a:effectLst/>
            </a:endParaRPr>
          </a:p>
        </p:txBody>
      </p:sp>
    </p:spTree>
    <p:extLst>
      <p:ext uri="{BB962C8B-B14F-4D97-AF65-F5344CB8AC3E}">
        <p14:creationId xmlns:p14="http://schemas.microsoft.com/office/powerpoint/2010/main" val="7282951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0</TotalTime>
  <Words>969</Words>
  <Application>Microsoft Macintosh PowerPoint</Application>
  <PresentationFormat>On-screen Show (4:3)</PresentationFormat>
  <Paragraphs>51</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The “Optimistic turn”  of the 1990s/2000s and war against gender</vt:lpstr>
      <vt:lpstr>PowerPoint Presentation</vt:lpstr>
      <vt:lpstr>PowerPoint Presentation</vt:lpstr>
      <vt:lpstr>PowerPoint Presentation</vt:lpstr>
      <vt:lpstr>Magdalena Środa</vt:lpstr>
      <vt:lpstr>Literary phenomena</vt:lpstr>
      <vt:lpstr>Lesbian literature</vt:lpstr>
      <vt:lpstr>Michał Witkowski, Lubiewo/Lovetown </vt:lpstr>
      <vt:lpstr>And yet, Gender still appear to be  a scary term </vt:lpstr>
      <vt:lpstr>Why monstrous? </vt:lpstr>
      <vt:lpstr>Feminist Language “used” for creating an enemy</vt:lpstr>
      <vt:lpstr>Gender…</vt:lpstr>
      <vt:lpstr>Monstrous gender</vt:lpstr>
      <vt:lpstr>Gender trouble </vt:lpstr>
      <vt:lpstr>PowerPoint Presentation</vt:lpstr>
      <vt:lpstr>Gender has become an abstract enemy in a country where…</vt:lpstr>
      <vt:lpstr>End of Gender?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“Optimistic turn”  of the 1990s/2000s and war against gender</dc:title>
  <dc:creator>Urszula Chowaniec</dc:creator>
  <cp:lastModifiedBy>Urszula Chowaniec</cp:lastModifiedBy>
  <cp:revision>1</cp:revision>
  <dcterms:created xsi:type="dcterms:W3CDTF">2020-04-22T22:22:04Z</dcterms:created>
  <dcterms:modified xsi:type="dcterms:W3CDTF">2020-04-22T22:22:30Z</dcterms:modified>
</cp:coreProperties>
</file>