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57"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2"/>
  </p:normalViewPr>
  <p:slideViewPr>
    <p:cSldViewPr snapToGrid="0" snapToObjects="1">
      <p:cViewPr varScale="1">
        <p:scale>
          <a:sx n="105" d="100"/>
          <a:sy n="105" d="100"/>
        </p:scale>
        <p:origin x="6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0" y="685800"/>
            <a:ext cx="4572000" cy="3429000"/>
          </a:xfrm>
          <a:prstGeom prst="rect">
            <a:avLst/>
          </a:prstGeom>
        </p:spPr>
        <p:txBody>
          <a:bodyPr/>
          <a:lstStyle/>
          <a:p>
            <a:endParaRPr/>
          </a:p>
        </p:txBody>
      </p:sp>
      <p:sp>
        <p:nvSpPr>
          <p:cNvPr id="65" name="Shape 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latinLnBrk="0">
              <a:spcBef>
                <a:spcPts val="400"/>
              </a:spcBef>
            </a:pPr>
            <a:endParaRPr lang="en-GB" dirty="0"/>
          </a:p>
        </p:txBody>
      </p:sp>
    </p:spTree>
    <p:extLst>
      <p:ext uri="{BB962C8B-B14F-4D97-AF65-F5344CB8AC3E}">
        <p14:creationId xmlns:p14="http://schemas.microsoft.com/office/powerpoint/2010/main" val="1205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9FD4-6BBB-B04A-8452-3DEA05EDC2CD}"/>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CF0C1645-CFD5-E848-BFB2-7E7F6649B6C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449A99C-D8D3-ED42-B4A3-23CB664D94C6}"/>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828958FB-E04A-0A45-A4DA-B6271A6325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88CF9E-03A9-B247-8B5B-0647FF26F3C6}"/>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27330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C34F3-C7EB-B14F-BF7C-ED953348DC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7DC0B64-0B74-7D42-8F33-A0425C3C1E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71F13E-779A-D946-9D75-40884EEC56E2}"/>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D12ED878-C738-DE4A-905A-2A21F2509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6E8AE-B726-9947-8A96-F454FDC75E6E}"/>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30545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7FDEB-BE6F-7341-8A61-F19BAC7F1878}"/>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FABF96-2254-C24B-991B-87EB125440E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6E84A8-0D71-8444-8AB4-EB28A66F5BFB}"/>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E8C2C258-3619-F84B-948C-9B275B5CB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19E92-DDB0-8847-81BC-C2BD35850B28}"/>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37701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half" idx="1"/>
          </p:nvPr>
        </p:nvSpPr>
        <p:spPr>
          <a:xfrm>
            <a:off x="457200" y="1600200"/>
            <a:ext cx="4038600" cy="4525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Rectangle"/>
          <p:cNvSpPr>
            <a:spLocks noGrp="1"/>
          </p:cNvSpPr>
          <p:nvPr>
            <p:ph type="body" sz="half" idx="13"/>
          </p:nvPr>
        </p:nvSpPr>
        <p:spPr>
          <a:xfrm>
            <a:off x="4648200" y="1600200"/>
            <a:ext cx="4038600" cy="4525963"/>
          </a:xfrm>
          <a:prstGeom prst="rect">
            <a:avLst/>
          </a:prstGeom>
        </p:spPr>
        <p:txBody>
          <a:bodyPr/>
          <a:lstStyle/>
          <a:p>
            <a:pPr>
              <a:buChar char="•"/>
            </a:pPr>
            <a:endParaRPr/>
          </a:p>
        </p:txBody>
      </p:sp>
    </p:spTree>
    <p:extLst>
      <p:ext uri="{BB962C8B-B14F-4D97-AF65-F5344CB8AC3E}">
        <p14:creationId xmlns:p14="http://schemas.microsoft.com/office/powerpoint/2010/main" val="20867905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30442815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02109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DB69-0C34-1545-BC8C-E3F8A6EE82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6C04598-D7B5-264B-A65D-024BE8925F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4C0D8F-45B5-A346-8E43-33A2E12D0FBA}"/>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188D78AC-236E-884A-8DBE-DEFB7F41C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71745-BCB2-854E-93D5-2C3A76BB8F08}"/>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50863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5301-04CC-F649-81B7-40AAA64EB3E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60BB9A9-2F2E-A641-B039-2BA992BF031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93AF7A3-8F23-0E41-8977-A435CB6A3232}"/>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FBE29C75-57CE-5142-BF9E-289C4EC6F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241BE-B3C9-A94A-BDDF-322B16A319D8}"/>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0105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2090-7053-9747-894F-0BB3D18598D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6B5A322-749B-C142-B9B1-F4344F28ED7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C0EC7EE-A6A8-854D-A0BB-48A1B167B3E4}"/>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BC85E2C-75B8-454C-85F0-B321CEA8A2BB}"/>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6" name="Footer Placeholder 5">
            <a:extLst>
              <a:ext uri="{FF2B5EF4-FFF2-40B4-BE49-F238E27FC236}">
                <a16:creationId xmlns:a16="http://schemas.microsoft.com/office/drawing/2014/main" id="{71214F93-271E-604E-8AF7-29512D6677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C822B7-4975-4B41-83E0-0FC894B5B7A0}"/>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38681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06F3-CB15-D846-8148-48D7811E0AB4}"/>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ADBA9B-B453-714F-9B11-AAE38CF0E3E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577FD53-7AB7-794C-B78A-ADC46CA29C13}"/>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7FC4348-C7AA-3F41-91A6-7D7E95EB0B2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D5C3662A-A4DB-FD46-BBBC-7C1400626FD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001EAD0-7A55-F841-A1A7-7B707870D2F5}"/>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8" name="Footer Placeholder 7">
            <a:extLst>
              <a:ext uri="{FF2B5EF4-FFF2-40B4-BE49-F238E27FC236}">
                <a16:creationId xmlns:a16="http://schemas.microsoft.com/office/drawing/2014/main" id="{E3C303E2-DA01-2D49-BC20-18ECD6199C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9337AD-919D-9749-A310-491B92F538D2}"/>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3413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290-78E3-D346-85F4-F79BDFAC4F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B53BC40-55ED-5048-8E56-0B1C1B79B318}"/>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4" name="Footer Placeholder 3">
            <a:extLst>
              <a:ext uri="{FF2B5EF4-FFF2-40B4-BE49-F238E27FC236}">
                <a16:creationId xmlns:a16="http://schemas.microsoft.com/office/drawing/2014/main" id="{0550AB0C-699F-D84E-B806-11C8D21CC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664F1-C159-2649-A959-20C5A13DEC03}"/>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754517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C1F4A-D33D-3E49-9CB1-735BE66ACBB4}"/>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3" name="Footer Placeholder 2">
            <a:extLst>
              <a:ext uri="{FF2B5EF4-FFF2-40B4-BE49-F238E27FC236}">
                <a16:creationId xmlns:a16="http://schemas.microsoft.com/office/drawing/2014/main" id="{48B5EE2E-C9F2-8947-BF82-D3C5EBD72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9BD23C-6379-C54C-AE9D-FA9D7FE0900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85551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E14B-5B67-D045-9602-AE518830A1CB}"/>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865E20-EE1A-B24E-9557-B21192D850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30DCC9B-0ABC-954C-896E-D38C157360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03AC8D4A-42DF-6348-B809-506054174E42}"/>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6" name="Footer Placeholder 5">
            <a:extLst>
              <a:ext uri="{FF2B5EF4-FFF2-40B4-BE49-F238E27FC236}">
                <a16:creationId xmlns:a16="http://schemas.microsoft.com/office/drawing/2014/main" id="{4BE8D90C-4659-A547-A95C-A7A4FA803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CDABD-56F0-684E-AA6E-DC15DC0BB1D1}"/>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129405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19B0-FEE7-494A-9755-3EAB64A4F7D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423697F-03D6-684A-ADCC-4AFB37C9943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135D834-679A-3C4E-93A4-C6F8FEB366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20AECA7-ABAE-F34C-BA9F-6A27CB6A723B}"/>
              </a:ext>
            </a:extLst>
          </p:cNvPr>
          <p:cNvSpPr>
            <a:spLocks noGrp="1"/>
          </p:cNvSpPr>
          <p:nvPr>
            <p:ph type="dt" sz="half" idx="10"/>
          </p:nvPr>
        </p:nvSpPr>
        <p:spPr/>
        <p:txBody>
          <a:bodyPr/>
          <a:lstStyle/>
          <a:p>
            <a:fld id="{48CEEDA3-64CC-6C4D-A751-033528F08A02}" type="datetimeFigureOut">
              <a:rPr lang="en-US" smtClean="0"/>
              <a:t>5/4/20</a:t>
            </a:fld>
            <a:endParaRPr lang="en-US"/>
          </a:p>
        </p:txBody>
      </p:sp>
      <p:sp>
        <p:nvSpPr>
          <p:cNvPr id="6" name="Footer Placeholder 5">
            <a:extLst>
              <a:ext uri="{FF2B5EF4-FFF2-40B4-BE49-F238E27FC236}">
                <a16:creationId xmlns:a16="http://schemas.microsoft.com/office/drawing/2014/main" id="{AD9D7B4F-88D3-0E4F-A2E2-461D154EC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F770E-27DF-D24B-80A7-6E37154BAF92}"/>
              </a:ext>
            </a:extLst>
          </p:cNvPr>
          <p:cNvSpPr>
            <a:spLocks noGrp="1"/>
          </p:cNvSpPr>
          <p:nvPr>
            <p:ph type="sldNum" sz="quarter" idx="12"/>
          </p:nvPr>
        </p:nvSpPr>
        <p:spPr/>
        <p:txBody>
          <a:bodyPr/>
          <a:lstStyle/>
          <a:p>
            <a:fld id="{86CB4B4D-7CA3-9044-876B-883B54F8677D}" type="slidenum">
              <a:rPr lang="en-GB" smtClean="0"/>
              <a:t>‹#›</a:t>
            </a:fld>
            <a:endParaRPr lang="en-GB"/>
          </a:p>
        </p:txBody>
      </p:sp>
    </p:spTree>
    <p:extLst>
      <p:ext uri="{BB962C8B-B14F-4D97-AF65-F5344CB8AC3E}">
        <p14:creationId xmlns:p14="http://schemas.microsoft.com/office/powerpoint/2010/main" val="213700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A2540-95CC-B64C-8819-42B6B2C15B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16C000-DD16-1B42-9B54-8E880D5EBC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8E7045-3C4B-654C-AC3A-DFF2C33062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CEEDA3-64CC-6C4D-A751-033528F08A02}" type="datetimeFigureOut">
              <a:rPr lang="en-US" smtClean="0"/>
              <a:t>5/4/20</a:t>
            </a:fld>
            <a:endParaRPr lang="en-US"/>
          </a:p>
        </p:txBody>
      </p:sp>
      <p:sp>
        <p:nvSpPr>
          <p:cNvPr id="5" name="Footer Placeholder 4">
            <a:extLst>
              <a:ext uri="{FF2B5EF4-FFF2-40B4-BE49-F238E27FC236}">
                <a16:creationId xmlns:a16="http://schemas.microsoft.com/office/drawing/2014/main" id="{64CBCF01-57D4-D44A-8BEA-7C6C21634B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80CCD3-9750-0246-B95D-17FB6B0197F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139623793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t1ZUmIWDLYY"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xzuV-wVFg7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wEBAAt4xxw"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8DCD4533-2A52-4039-B990-4AF097DE8F6B}"/>
              </a:ext>
            </a:extLst>
          </p:cNvPr>
          <p:cNvPicPr>
            <a:picLocks noChangeAspect="1"/>
          </p:cNvPicPr>
          <p:nvPr/>
        </p:nvPicPr>
        <p:blipFill rotWithShape="1">
          <a:blip r:embed="rId2">
            <a:alphaModFix amt="50000"/>
          </a:blip>
          <a:srcRect r="10999" b="-2"/>
          <a:stretch/>
        </p:blipFill>
        <p:spPr>
          <a:xfrm>
            <a:off x="20" y="1"/>
            <a:ext cx="9143980" cy="6857999"/>
          </a:xfrm>
          <a:prstGeom prst="rect">
            <a:avLst/>
          </a:prstGeom>
        </p:spPr>
      </p:pic>
      <p:sp>
        <p:nvSpPr>
          <p:cNvPr id="68" name="Culture and Ideology"/>
          <p:cNvSpPr txBox="1">
            <a:spLocks noGrp="1"/>
          </p:cNvSpPr>
          <p:nvPr>
            <p:ph type="ctrTitle"/>
          </p:nvPr>
        </p:nvSpPr>
        <p:spPr>
          <a:xfrm>
            <a:off x="3290511" y="1200152"/>
            <a:ext cx="5172879" cy="4457696"/>
          </a:xfrm>
          <a:prstGeom prst="rect">
            <a:avLst/>
          </a:prstGeom>
        </p:spPr>
        <p:txBody>
          <a:bodyPr anchor="ctr">
            <a:normAutofit/>
          </a:bodyPr>
          <a:lstStyle>
            <a:lvl1pPr>
              <a:defRPr b="1">
                <a:effectLst>
                  <a:outerShdw blurRad="12700" dist="25400" dir="2700000" rotWithShape="0">
                    <a:srgbClr val="FFFFFF"/>
                  </a:outerShdw>
                </a:effectLst>
              </a:defRPr>
            </a:lvl1pPr>
          </a:lstStyle>
          <a:p>
            <a:pPr algn="l"/>
            <a:r>
              <a:rPr lang="en-GB" sz="7000">
                <a:solidFill>
                  <a:srgbClr val="FFFFFF"/>
                </a:solidFill>
              </a:rPr>
              <a:t>Culture and Ideology </a:t>
            </a:r>
          </a:p>
        </p:txBody>
      </p:sp>
      <p:sp>
        <p:nvSpPr>
          <p:cNvPr id="69" name="Introduction to Cultural Studies,…"/>
          <p:cNvSpPr txBox="1">
            <a:spLocks noGrp="1"/>
          </p:cNvSpPr>
          <p:nvPr>
            <p:ph type="subTitle" idx="1"/>
          </p:nvPr>
        </p:nvSpPr>
        <p:spPr>
          <a:xfrm>
            <a:off x="637472" y="1200152"/>
            <a:ext cx="2112401" cy="4457696"/>
          </a:xfrm>
          <a:prstGeom prst="rect">
            <a:avLst/>
          </a:prstGeom>
        </p:spPr>
        <p:txBody>
          <a:bodyPr anchor="ctr">
            <a:normAutofit/>
          </a:bodyPr>
          <a:lstStyle/>
          <a:p>
            <a:pPr algn="r">
              <a:spcBef>
                <a:spcPts val="500"/>
              </a:spcBef>
              <a:defRPr sz="2400">
                <a:effectLst>
                  <a:outerShdw blurRad="12700" dist="25400" dir="2700000" rotWithShape="0">
                    <a:srgbClr val="FFFFFF"/>
                  </a:outerShdw>
                </a:effectLst>
              </a:defRPr>
            </a:pPr>
            <a:r>
              <a:rPr lang="en-GB" sz="2400">
                <a:solidFill>
                  <a:srgbClr val="FFFFFF"/>
                </a:solidFill>
              </a:rPr>
              <a:t>Introduction to Cultural Studies, </a:t>
            </a:r>
          </a:p>
          <a:p>
            <a:pPr algn="r">
              <a:spcBef>
                <a:spcPts val="500"/>
              </a:spcBef>
              <a:defRPr sz="2400">
                <a:effectLst>
                  <a:outerShdw blurRad="12700" dist="25400" dir="2700000" rotWithShape="0">
                    <a:srgbClr val="FFFFFF"/>
                  </a:outerShdw>
                </a:effectLst>
              </a:defRPr>
            </a:pPr>
            <a:r>
              <a:rPr lang="en-GB" sz="2400">
                <a:solidFill>
                  <a:srgbClr val="FFFFFF"/>
                </a:solidFill>
              </a:rPr>
              <a:t>Žižek and desire in cinema</a:t>
            </a:r>
          </a:p>
          <a:p>
            <a:pPr algn="r">
              <a:spcBef>
                <a:spcPts val="500"/>
              </a:spcBef>
              <a:defRPr sz="2400">
                <a:effectLst>
                  <a:outerShdw blurRad="12700" dist="25400" dir="2700000" rotWithShape="0">
                    <a:srgbClr val="FFFFFF"/>
                  </a:outerShdw>
                </a:effectLst>
              </a:defRPr>
            </a:pPr>
            <a:r>
              <a:rPr lang="en-GB" sz="2400">
                <a:solidFill>
                  <a:srgbClr val="FFFFFF"/>
                </a:solidFill>
              </a:rPr>
              <a:t>Superman, mass literature, Louis Althuser, Pierre Bourdieu</a:t>
            </a:r>
          </a:p>
        </p:txBody>
      </p:sp>
      <p:cxnSp>
        <p:nvCxnSpPr>
          <p:cNvPr id="94" name="Straight Connector 93">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7" name="Slide Number"/>
          <p:cNvSpPr txBox="1">
            <a:spLocks noGrp="1"/>
          </p:cNvSpPr>
          <p:nvPr>
            <p:ph type="sldNum" sz="quarter" idx="12"/>
          </p:nvPr>
        </p:nvSpPr>
        <p:spPr>
          <a:xfrm>
            <a:off x="7839940" y="6356350"/>
            <a:ext cx="675409"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pPr>
              <a:spcAft>
                <a:spcPts val="600"/>
              </a:spcAft>
            </a:pPr>
            <a:fld id="{86CB4B4D-7CA3-9044-876B-883B54F8677D}" type="slidenum">
              <a:rPr>
                <a:solidFill>
                  <a:srgbClr val="FFFFFF"/>
                </a:solidFill>
              </a:rPr>
              <a:pPr>
                <a:spcAft>
                  <a:spcPts val="600"/>
                </a:spcAft>
              </a:pPr>
              <a:t>7</a:t>
            </a:fld>
            <a:endParaRPr>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rgbClr val="364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Slavoj Žižek (1949)  Pervet’s Guide to Cinema…"/>
          <p:cNvSpPr txBox="1">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defTabSz="914400">
              <a:defRPr sz="2816" b="1"/>
            </a:pPr>
            <a:r>
              <a:rPr lang="en-US" sz="1600" kern="1200">
                <a:solidFill>
                  <a:srgbClr val="FFFFFF"/>
                </a:solidFill>
                <a:latin typeface="+mj-lt"/>
                <a:ea typeface="+mj-ea"/>
                <a:cs typeface="+mj-cs"/>
              </a:rPr>
              <a:t>Slavoj Žižek</a:t>
            </a:r>
            <a:r>
              <a:rPr lang="en-US" sz="1600" b="0" kern="1200">
                <a:solidFill>
                  <a:srgbClr val="FFFFFF"/>
                </a:solidFill>
                <a:latin typeface="+mj-lt"/>
                <a:ea typeface="+mj-ea"/>
                <a:cs typeface="+mj-cs"/>
              </a:rPr>
              <a:t> (1949) </a:t>
            </a:r>
            <a:br>
              <a:rPr lang="en-US" sz="1600" b="0" kern="1200">
                <a:solidFill>
                  <a:srgbClr val="FFFFFF"/>
                </a:solidFill>
                <a:latin typeface="+mj-lt"/>
                <a:ea typeface="+mj-ea"/>
                <a:cs typeface="+mj-cs"/>
              </a:rPr>
            </a:br>
            <a:r>
              <a:rPr lang="en-US" sz="1600" b="0" kern="1200">
                <a:solidFill>
                  <a:srgbClr val="FFFFFF"/>
                </a:solidFill>
                <a:latin typeface="+mj-lt"/>
                <a:ea typeface="+mj-ea"/>
                <a:cs typeface="+mj-cs"/>
              </a:rPr>
              <a:t>Pervet’s Guide to Cinema</a:t>
            </a:r>
          </a:p>
          <a:p>
            <a:pPr algn="ctr" defTabSz="914400">
              <a:defRPr sz="1584" b="1"/>
            </a:pPr>
            <a:r>
              <a:rPr lang="en-US" sz="1600" u="sng" kern="1200">
                <a:solidFill>
                  <a:srgbClr val="FFFFFF"/>
                </a:solidFill>
                <a:uFill>
                  <a:solidFill>
                    <a:srgbClr val="009999"/>
                  </a:solidFill>
                </a:uFill>
                <a:latin typeface="+mj-lt"/>
                <a:ea typeface="+mj-ea"/>
                <a:cs typeface="+mj-cs"/>
                <a:hlinkClick r:id="rId2"/>
              </a:rPr>
              <a:t>https://www.youtube.com/watch?v=t1ZUmIWDLYY</a:t>
            </a:r>
            <a:r>
              <a:rPr lang="en-US" sz="1600" b="0" kern="1200">
                <a:solidFill>
                  <a:srgbClr val="FFFFFF"/>
                </a:solidFill>
                <a:latin typeface="+mj-lt"/>
                <a:ea typeface="+mj-ea"/>
                <a:cs typeface="+mj-cs"/>
              </a:rPr>
              <a:t> </a:t>
            </a:r>
          </a:p>
        </p:txBody>
      </p:sp>
      <p:pic>
        <p:nvPicPr>
          <p:cNvPr id="73" name="image.png" descr="image.png"/>
          <p:cNvPicPr>
            <a:picLocks noChangeAspect="1"/>
          </p:cNvPicPr>
          <p:nvPr/>
        </p:nvPicPr>
        <p:blipFill rotWithShape="1">
          <a:blip r:embed="rId3"/>
          <a:srcRect r="2" b="12335"/>
          <a:stretch/>
        </p:blipFill>
        <p:spPr>
          <a:xfrm>
            <a:off x="3028950" y="1313299"/>
            <a:ext cx="2318356" cy="3091146"/>
          </a:xfrm>
          <a:prstGeom prst="rect">
            <a:avLst/>
          </a:prstGeom>
        </p:spPr>
      </p:pic>
      <p:sp>
        <p:nvSpPr>
          <p:cNvPr id="74" name="Slavoj Žižek is a Slovenian philosopher. He is a professor at the Institute for Sociology and Philosophy at the University of Ljubljana and international director of the Birkbeck Institute for the Humanities of the University of London…"/>
          <p:cNvSpPr txBox="1">
            <a:spLocks noGrp="1"/>
          </p:cNvSpPr>
          <p:nvPr>
            <p:ph type="body" sz="half" idx="1"/>
          </p:nvPr>
        </p:nvSpPr>
        <p:spPr>
          <a:xfrm>
            <a:off x="3028950" y="4884873"/>
            <a:ext cx="5391149" cy="1292090"/>
          </a:xfrm>
          <a:prstGeom prst="rect">
            <a:avLst/>
          </a:prstGeom>
        </p:spPr>
        <p:txBody>
          <a:bodyPr vert="horz" lIns="91440" tIns="45720" rIns="91440" bIns="45720" rtlCol="0">
            <a:normAutofit/>
          </a:bodyPr>
          <a:lstStyle/>
          <a:p>
            <a:pPr marL="0" indent="-228600" defTabSz="914400">
              <a:spcBef>
                <a:spcPts val="0"/>
              </a:spcBef>
              <a:spcAft>
                <a:spcPts val="600"/>
              </a:spcAft>
              <a:buSzTx/>
              <a:defRPr sz="1800">
                <a:solidFill>
                  <a:srgbClr val="222222"/>
                </a:solidFill>
              </a:defRPr>
            </a:pPr>
            <a:r>
              <a:rPr lang="en-US" sz="1200"/>
              <a:t>Slavoj Žižek is a Slovenian philosopher. He is a professor at the Institute for Sociology and Philosophy at the University of Ljubljana and international director of the Birkbeck Institute for the Humanities of the University of London</a:t>
            </a:r>
          </a:p>
          <a:p>
            <a:pPr marL="0" indent="-228600" defTabSz="914400">
              <a:spcBef>
                <a:spcPts val="0"/>
              </a:spcBef>
              <a:spcAft>
                <a:spcPts val="600"/>
              </a:spcAft>
              <a:buSzTx/>
              <a:defRPr sz="1800">
                <a:solidFill>
                  <a:srgbClr val="222222"/>
                </a:solidFill>
              </a:defRPr>
            </a:pPr>
            <a:endParaRPr lang="en-US" sz="1200"/>
          </a:p>
          <a:p>
            <a:pPr marL="0" indent="-228600" defTabSz="914400">
              <a:spcBef>
                <a:spcPts val="0"/>
              </a:spcBef>
              <a:spcAft>
                <a:spcPts val="600"/>
              </a:spcAft>
              <a:buSzTx/>
              <a:defRPr sz="1800">
                <a:solidFill>
                  <a:srgbClr val="222222"/>
                </a:solidFill>
              </a:defRPr>
            </a:pPr>
            <a:r>
              <a:rPr lang="en-US" sz="1200"/>
              <a:t>Žižek, Slavoj. The Sublime Object of Ideology. New York: Verso, 1989</a:t>
            </a:r>
          </a:p>
        </p:txBody>
      </p:sp>
      <p:sp>
        <p:nvSpPr>
          <p:cNvPr id="71" name="Slide Number"/>
          <p:cNvSpPr txBox="1">
            <a:spLocks noGrp="1"/>
          </p:cNvSpPr>
          <p:nvPr>
            <p:ph type="sldNum" sz="quarter" idx="2"/>
          </p:nvPr>
        </p:nvSpPr>
        <p:spPr>
          <a:xfrm>
            <a:off x="7413733" y="6356350"/>
            <a:ext cx="1101616"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a:spcAft>
                <a:spcPts val="600"/>
              </a:spcAft>
              <a:defRPr/>
            </a:pPr>
            <a:fld id="{86CB4B4D-7CA3-9044-876B-883B54F8677D}" type="slidenum">
              <a:rPr lang="en-US" sz="1000">
                <a:solidFill>
                  <a:prstClr val="black">
                    <a:tint val="75000"/>
                  </a:prstClr>
                </a:solidFill>
              </a:rPr>
              <a:pPr>
                <a:spcAft>
                  <a:spcPts val="600"/>
                </a:spcAft>
                <a:defRPr/>
              </a:pPr>
              <a:t>10</a:t>
            </a:fld>
            <a:endParaRPr lang="en-US" sz="1000">
              <a:solidFill>
                <a:prstClr val="black">
                  <a:tint val="75000"/>
                </a:prstClr>
              </a:solidFil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6100C1-BC11-B14B-902B-5D61CDF29DF1}"/>
              </a:ext>
            </a:extLst>
          </p:cNvPr>
          <p:cNvSpPr>
            <a:spLocks noGrp="1"/>
          </p:cNvSpPr>
          <p:nvPr>
            <p:ph type="title"/>
          </p:nvPr>
        </p:nvSpPr>
        <p:spPr>
          <a:xfrm>
            <a:off x="628650" y="1412488"/>
            <a:ext cx="2174391" cy="4363844"/>
          </a:xfrm>
        </p:spPr>
        <p:txBody>
          <a:bodyPr anchor="t">
            <a:normAutofit/>
          </a:bodyPr>
          <a:lstStyle/>
          <a:p>
            <a:r>
              <a:rPr lang="en-GB" sz="3000" dirty="0">
                <a:solidFill>
                  <a:srgbClr val="FFFFFF"/>
                </a:solidFill>
              </a:rPr>
              <a:t>Exercises: watch a film and analyse</a:t>
            </a:r>
          </a:p>
        </p:txBody>
      </p:sp>
      <p:sp>
        <p:nvSpPr>
          <p:cNvPr id="119" name="Alfred Hitchcock…"/>
          <p:cNvSpPr txBox="1">
            <a:spLocks noGrp="1"/>
          </p:cNvSpPr>
          <p:nvPr>
            <p:ph sz="half" idx="1"/>
          </p:nvPr>
        </p:nvSpPr>
        <p:spPr>
          <a:xfrm>
            <a:off x="3285641" y="1412489"/>
            <a:ext cx="2570462" cy="4363844"/>
          </a:xfrm>
          <a:prstGeom prst="rect">
            <a:avLst/>
          </a:prstGeom>
        </p:spPr>
        <p:txBody>
          <a:bodyPr>
            <a:normAutofit/>
          </a:bodyPr>
          <a:lstStyle/>
          <a:p>
            <a:pPr marL="301752" indent="-301752" defTabSz="804672">
              <a:spcBef>
                <a:spcPts val="600"/>
              </a:spcBef>
              <a:defRPr sz="2816"/>
            </a:pPr>
            <a:endParaRPr lang="en-GB" sz="1700" dirty="0"/>
          </a:p>
          <a:p>
            <a:pPr marL="301752" indent="-301752" defTabSz="804672">
              <a:spcBef>
                <a:spcPts val="600"/>
              </a:spcBef>
              <a:defRPr sz="2816"/>
            </a:pPr>
            <a:r>
              <a:rPr lang="en-GB" sz="1700" dirty="0"/>
              <a:t>Alfred Hitchcock </a:t>
            </a:r>
          </a:p>
          <a:p>
            <a:pPr marL="0" indent="0" defTabSz="804672">
              <a:spcBef>
                <a:spcPts val="600"/>
              </a:spcBef>
              <a:buNone/>
              <a:defRPr sz="2816"/>
            </a:pPr>
            <a:r>
              <a:rPr lang="en-GB" sz="1700" dirty="0"/>
              <a:t>Spellbound (1955)</a:t>
            </a:r>
          </a:p>
          <a:p>
            <a:pPr marL="0" indent="0" defTabSz="804672">
              <a:spcBef>
                <a:spcPts val="600"/>
              </a:spcBef>
              <a:buNone/>
              <a:defRPr sz="2816"/>
            </a:pPr>
            <a:r>
              <a:rPr lang="en-GB" sz="1700" dirty="0">
                <a:hlinkClick r:id="rId2"/>
              </a:rPr>
              <a:t>https://www.youtube.com/watch?v=xzuV-wVFg7E</a:t>
            </a:r>
            <a:r>
              <a:rPr lang="en-GB" sz="1700" dirty="0"/>
              <a:t> </a:t>
            </a:r>
          </a:p>
          <a:p>
            <a:pPr marL="0" indent="0" defTabSz="402336">
              <a:spcBef>
                <a:spcPts val="0"/>
              </a:spcBef>
              <a:buSzTx/>
              <a:buNone/>
              <a:defRPr sz="1232">
                <a:solidFill>
                  <a:srgbClr val="0A0A0A"/>
                </a:solidFill>
                <a:latin typeface="+mj-lt"/>
                <a:ea typeface="+mj-ea"/>
                <a:cs typeface="+mj-cs"/>
                <a:sym typeface="Helvetica"/>
              </a:defRPr>
            </a:pPr>
            <a:endParaRPr lang="en-GB" sz="1700" dirty="0"/>
          </a:p>
        </p:txBody>
      </p:sp>
      <p:cxnSp>
        <p:nvCxnSpPr>
          <p:cNvPr id="126" name="Straight Connector 12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5679B4-DAC5-AA49-8A0C-C731642514BA}"/>
              </a:ext>
            </a:extLst>
          </p:cNvPr>
          <p:cNvSpPr>
            <a:spLocks noGrp="1"/>
          </p:cNvSpPr>
          <p:nvPr>
            <p:ph sz="half" idx="2"/>
          </p:nvPr>
        </p:nvSpPr>
        <p:spPr>
          <a:xfrm>
            <a:off x="6338703" y="1412489"/>
            <a:ext cx="2398275" cy="2834658"/>
          </a:xfrm>
        </p:spPr>
        <p:txBody>
          <a:bodyPr>
            <a:normAutofit/>
          </a:bodyPr>
          <a:lstStyle/>
          <a:p>
            <a:pPr marL="342900" indent="-342900">
              <a:buAutoNum type="arabicPeriod"/>
            </a:pPr>
            <a:r>
              <a:rPr lang="en-US" sz="1700" dirty="0"/>
              <a:t>What element of ideological standpoint can you point out? </a:t>
            </a:r>
          </a:p>
          <a:p>
            <a:pPr marL="342900" indent="-342900">
              <a:buAutoNum type="arabicPeriod"/>
            </a:pPr>
            <a:r>
              <a:rPr lang="en-US" sz="1700" dirty="0"/>
              <a:t>How does it determine the plot?</a:t>
            </a:r>
          </a:p>
          <a:p>
            <a:pPr marL="342900" indent="-342900">
              <a:buAutoNum type="arabicPeriod"/>
            </a:pPr>
            <a:r>
              <a:rPr lang="en-US" sz="1700" dirty="0"/>
              <a:t>What is the least probably in the storytelling? Is it ideological? </a:t>
            </a:r>
          </a:p>
          <a:p>
            <a:pPr marL="0" indent="0">
              <a:buNone/>
            </a:pPr>
            <a:endParaRPr lang="en-US" sz="1700" dirty="0"/>
          </a:p>
        </p:txBody>
      </p:sp>
      <p:sp>
        <p:nvSpPr>
          <p:cNvPr id="117" name="Slide Number"/>
          <p:cNvSpPr txBox="1">
            <a:spLocks noGrp="1"/>
          </p:cNvSpPr>
          <p:nvPr>
            <p:ph type="sldNum" sz="quarter" idx="12"/>
          </p:nvPr>
        </p:nvSpPr>
        <p:spPr>
          <a:xfrm>
            <a:off x="6901774" y="6356350"/>
            <a:ext cx="1613576"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spcAft>
                <a:spcPts val="600"/>
              </a:spcAft>
            </a:pPr>
            <a:fld id="{86CB4B4D-7CA3-9044-876B-883B54F8677D}" type="slidenum">
              <a:rPr/>
              <a:pPr>
                <a:spcAft>
                  <a:spcPts val="600"/>
                </a:spcAft>
              </a:pPr>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 y="465745"/>
            <a:ext cx="83439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deology…. again"/>
          <p:cNvSpPr txBox="1">
            <a:spLocks noGrp="1"/>
          </p:cNvSpPr>
          <p:nvPr>
            <p:ph type="title"/>
          </p:nvPr>
        </p:nvSpPr>
        <p:spPr>
          <a:xfrm>
            <a:off x="628650" y="894027"/>
            <a:ext cx="2620771" cy="4782873"/>
          </a:xfrm>
          <a:prstGeom prst="rect">
            <a:avLst/>
          </a:prstGeom>
        </p:spPr>
        <p:txBody>
          <a:bodyPr vert="horz" lIns="91440" tIns="45720" rIns="91440" bIns="45720" rtlCol="0" anchor="ctr">
            <a:normAutofit/>
          </a:bodyPr>
          <a:lstStyle/>
          <a:p>
            <a:pPr algn="r" defTabSz="914400"/>
            <a:r>
              <a:rPr lang="en-US" sz="4400" kern="1200">
                <a:solidFill>
                  <a:schemeClr val="bg1"/>
                </a:solidFill>
                <a:latin typeface="+mj-lt"/>
                <a:ea typeface="+mj-ea"/>
                <a:cs typeface="+mj-cs"/>
              </a:rPr>
              <a:t>Ideology…. again</a:t>
            </a:r>
          </a:p>
        </p:txBody>
      </p:sp>
      <p:cxnSp>
        <p:nvCxnSpPr>
          <p:cNvPr id="119" name="Straight Connector 1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78" name="An ideology is a collection of normative beliefs and values that an individual or group holds for other than purely epistemic reasons. The term is especially used to describe a system of ideas and ideals which forms the basis of economic or political theory and policy."/>
          <p:cNvSpPr txBox="1">
            <a:spLocks noGrp="1"/>
          </p:cNvSpPr>
          <p:nvPr>
            <p:ph type="body" idx="1"/>
          </p:nvPr>
        </p:nvSpPr>
        <p:spPr>
          <a:xfrm>
            <a:off x="3732024" y="894027"/>
            <a:ext cx="4783326" cy="4782873"/>
          </a:xfrm>
          <a:prstGeom prst="rect">
            <a:avLst/>
          </a:prstGeom>
        </p:spPr>
        <p:txBody>
          <a:bodyPr vert="horz" lIns="91440" tIns="45720" rIns="91440" bIns="45720" rtlCol="0" anchor="ctr">
            <a:normAutofit/>
          </a:bodyPr>
          <a:lstStyle>
            <a:lvl1pPr marL="0" indent="0" defTabSz="457200">
              <a:spcBef>
                <a:spcPts val="0"/>
              </a:spcBef>
              <a:buSzTx/>
              <a:buNone/>
              <a:defRPr sz="2300">
                <a:solidFill>
                  <a:srgbClr val="222222"/>
                </a:solidFill>
              </a:defRPr>
            </a:lvl1pPr>
          </a:lstStyle>
          <a:p>
            <a:pPr indent="-228600" defTabSz="914400">
              <a:spcAft>
                <a:spcPts val="600"/>
              </a:spcAft>
              <a:buFont typeface="Arial" panose="020B0604020202020204" pitchFamily="34" charset="0"/>
              <a:buChar char="•"/>
            </a:pPr>
            <a:r>
              <a:rPr lang="en-US" sz="2100">
                <a:solidFill>
                  <a:schemeClr val="bg1"/>
                </a:solidFill>
              </a:rPr>
              <a:t>An ideology is a collection of normative beliefs and values that an individual or group holds for other than purely epistemic reasons. The term is especially used to describe a system of ideas and ideals which forms the basis of economic or political theory and policy.</a:t>
            </a:r>
          </a:p>
        </p:txBody>
      </p:sp>
      <p:sp>
        <p:nvSpPr>
          <p:cNvPr id="76" name="Slide Number"/>
          <p:cNvSpPr txBox="1">
            <a:spLocks noGrp="1"/>
          </p:cNvSpPr>
          <p:nvPr>
            <p:ph type="sldNum" sz="quarter" idx="2"/>
          </p:nvPr>
        </p:nvSpPr>
        <p:spPr>
          <a:xfrm>
            <a:off x="7928637" y="6355080"/>
            <a:ext cx="586712"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pPr>
            <a:fld id="{86CB4B4D-7CA3-9044-876B-883B54F8677D}" type="slidenum">
              <a:rPr lang="en-US">
                <a:solidFill>
                  <a:schemeClr val="tx1">
                    <a:alpha val="80000"/>
                  </a:schemeClr>
                </a:solidFill>
              </a:rPr>
              <a:pPr>
                <a:spcAft>
                  <a:spcPts val="600"/>
                </a:spcAft>
              </a:pPr>
              <a:t>2</a:t>
            </a:fld>
            <a:endParaRPr lang="en-US">
              <a:solidFill>
                <a:schemeClr val="tx1">
                  <a:alpha val="80000"/>
                </a:schemeClr>
              </a:solidFill>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0" name="Rectangle 99">
            <a:extLst>
              <a:ext uri="{FF2B5EF4-FFF2-40B4-BE49-F238E27FC236}">
                <a16:creationId xmlns:a16="http://schemas.microsoft.com/office/drawing/2014/main" id="{98135EBA-B3A3-4F88-BCB1-D0C8E63F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James Bond"/>
          <p:cNvSpPr txBox="1">
            <a:spLocks noGrp="1"/>
          </p:cNvSpPr>
          <p:nvPr>
            <p:ph type="title"/>
          </p:nvPr>
        </p:nvSpPr>
        <p:spPr>
          <a:xfrm>
            <a:off x="5410642" y="713232"/>
            <a:ext cx="3310312" cy="1197864"/>
          </a:xfrm>
          <a:prstGeom prst="rect">
            <a:avLst/>
          </a:prstGeom>
        </p:spPr>
        <p:txBody>
          <a:bodyPr vert="horz" lIns="91440" tIns="45720" rIns="91440" bIns="45720" rtlCol="0" anchor="ctr">
            <a:normAutofit/>
          </a:bodyPr>
          <a:lstStyle>
            <a:lvl1pPr>
              <a:defRPr b="1"/>
            </a:lvl1pPr>
          </a:lstStyle>
          <a:p>
            <a:pPr defTabSz="914400"/>
            <a:r>
              <a:rPr lang="en-US" sz="3700" kern="1200">
                <a:solidFill>
                  <a:schemeClr val="tx1"/>
                </a:solidFill>
                <a:latin typeface="+mj-lt"/>
                <a:ea typeface="+mj-ea"/>
                <a:cs typeface="+mj-cs"/>
              </a:rPr>
              <a:t>James Bond</a:t>
            </a:r>
          </a:p>
        </p:txBody>
      </p:sp>
      <p:pic>
        <p:nvPicPr>
          <p:cNvPr id="86" name="image.png" descr="image.png"/>
          <p:cNvPicPr>
            <a:picLocks noChangeAspect="1"/>
          </p:cNvPicPr>
          <p:nvPr/>
        </p:nvPicPr>
        <p:blipFill rotWithShape="1">
          <a:blip r:embed="rId2"/>
          <a:srcRect l="13308" r="4164" b="3"/>
          <a:stretch/>
        </p:blipFill>
        <p:spPr>
          <a:xfrm>
            <a:off x="271099" y="365124"/>
            <a:ext cx="2126204" cy="3574727"/>
          </a:xfrm>
          <a:prstGeom prst="rect">
            <a:avLst/>
          </a:prstGeom>
        </p:spPr>
      </p:pic>
      <p:pic>
        <p:nvPicPr>
          <p:cNvPr id="83" name="image.png" descr="image.png"/>
          <p:cNvPicPr>
            <a:picLocks noChangeAspect="1"/>
          </p:cNvPicPr>
          <p:nvPr/>
        </p:nvPicPr>
        <p:blipFill rotWithShape="1">
          <a:blip r:embed="rId3"/>
          <a:srcRect l="12781" r="10057" b="2"/>
          <a:stretch/>
        </p:blipFill>
        <p:spPr>
          <a:xfrm>
            <a:off x="2537124" y="365124"/>
            <a:ext cx="2126204" cy="2057400"/>
          </a:xfrm>
          <a:prstGeom prst="rect">
            <a:avLst/>
          </a:prstGeom>
        </p:spPr>
      </p:pic>
      <p:cxnSp>
        <p:nvCxnSpPr>
          <p:cNvPr id="102" name="Straight Connector 101">
            <a:extLst>
              <a:ext uri="{FF2B5EF4-FFF2-40B4-BE49-F238E27FC236}">
                <a16:creationId xmlns:a16="http://schemas.microsoft.com/office/drawing/2014/main" id="{447D1B1D-04C6-4151-9423-F5437649E4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091230"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82" name="image.png" descr="image.png"/>
          <p:cNvPicPr>
            <a:picLocks noChangeAspect="1"/>
          </p:cNvPicPr>
          <p:nvPr/>
        </p:nvPicPr>
        <p:blipFill rotWithShape="1">
          <a:blip r:embed="rId4"/>
          <a:srcRect r="-3" b="36607"/>
          <a:stretch/>
        </p:blipFill>
        <p:spPr>
          <a:xfrm>
            <a:off x="271099" y="4119239"/>
            <a:ext cx="2126204" cy="2057724"/>
          </a:xfrm>
          <a:prstGeom prst="rect">
            <a:avLst/>
          </a:prstGeom>
        </p:spPr>
      </p:pic>
      <p:pic>
        <p:nvPicPr>
          <p:cNvPr id="84" name="image.png" descr="image.png"/>
          <p:cNvPicPr>
            <a:picLocks noChangeAspect="1"/>
          </p:cNvPicPr>
          <p:nvPr/>
        </p:nvPicPr>
        <p:blipFill rotWithShape="1">
          <a:blip r:embed="rId5"/>
          <a:srcRect l="34424" r="20674" b="1"/>
          <a:stretch/>
        </p:blipFill>
        <p:spPr>
          <a:xfrm>
            <a:off x="2537125" y="2601911"/>
            <a:ext cx="2126203" cy="3575052"/>
          </a:xfrm>
          <a:prstGeom prst="rect">
            <a:avLst/>
          </a:prstGeom>
        </p:spPr>
      </p:pic>
      <p:sp>
        <p:nvSpPr>
          <p:cNvPr id="85" name="in storytelling:…"/>
          <p:cNvSpPr txBox="1"/>
          <p:nvPr/>
        </p:nvSpPr>
        <p:spPr>
          <a:xfrm>
            <a:off x="5410642" y="2048256"/>
            <a:ext cx="3310312" cy="41239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p>
            <a:pPr indent="-228600">
              <a:lnSpc>
                <a:spcPct val="90000"/>
              </a:lnSpc>
              <a:spcBef>
                <a:spcPts val="1000"/>
              </a:spcBef>
              <a:buFont typeface="Arial" panose="020B0604020202020204" pitchFamily="34" charset="0"/>
              <a:buChar char="•"/>
              <a:defRPr b="1"/>
            </a:pPr>
            <a:r>
              <a:rPr lang="en-US" sz="1700"/>
              <a:t>in storytelling:</a:t>
            </a:r>
          </a:p>
          <a:p>
            <a:pPr marL="240631" indent="-228600">
              <a:lnSpc>
                <a:spcPct val="90000"/>
              </a:lnSpc>
              <a:spcBef>
                <a:spcPts val="1000"/>
              </a:spcBef>
              <a:buSzPct val="100000"/>
              <a:buFont typeface="Arial" panose="020B0604020202020204" pitchFamily="34" charset="0"/>
              <a:buChar char="•"/>
              <a:defRPr b="1"/>
            </a:pPr>
            <a:r>
              <a:rPr lang="en-US" sz="1700"/>
              <a:t>character and its construction, especially the protagonist;</a:t>
            </a:r>
          </a:p>
          <a:p>
            <a:pPr marL="240631" indent="-228600">
              <a:lnSpc>
                <a:spcPct val="90000"/>
              </a:lnSpc>
              <a:spcBef>
                <a:spcPts val="1000"/>
              </a:spcBef>
              <a:buSzPct val="100000"/>
              <a:buFont typeface="Arial" panose="020B0604020202020204" pitchFamily="34" charset="0"/>
              <a:buChar char="•"/>
              <a:defRPr b="1"/>
            </a:pPr>
            <a:r>
              <a:rPr lang="en-US" sz="1700"/>
              <a:t>narrative perspective;</a:t>
            </a:r>
          </a:p>
          <a:p>
            <a:pPr marL="240631" indent="-228600">
              <a:lnSpc>
                <a:spcPct val="90000"/>
              </a:lnSpc>
              <a:spcBef>
                <a:spcPts val="1000"/>
              </a:spcBef>
              <a:buSzPct val="100000"/>
              <a:buFont typeface="Arial" panose="020B0604020202020204" pitchFamily="34" charset="0"/>
              <a:buChar char="•"/>
              <a:defRPr b="1"/>
            </a:pPr>
            <a:r>
              <a:rPr lang="en-US" sz="1700"/>
              <a:t>often the projection of fears;</a:t>
            </a:r>
          </a:p>
          <a:p>
            <a:pPr marL="240631" indent="-228600">
              <a:lnSpc>
                <a:spcPct val="90000"/>
              </a:lnSpc>
              <a:spcBef>
                <a:spcPts val="1000"/>
              </a:spcBef>
              <a:buSzPct val="100000"/>
              <a:buFont typeface="Arial" panose="020B0604020202020204" pitchFamily="34" charset="0"/>
              <a:buChar char="•"/>
              <a:defRPr b="1"/>
            </a:pPr>
            <a:endParaRPr lang="en-US" sz="1700"/>
          </a:p>
        </p:txBody>
      </p:sp>
      <p:sp>
        <p:nvSpPr>
          <p:cNvPr id="80" name="Slide Number"/>
          <p:cNvSpPr txBox="1">
            <a:spLocks noGrp="1"/>
          </p:cNvSpPr>
          <p:nvPr>
            <p:ph type="sldNum" sz="quarter" idx="2"/>
          </p:nvPr>
        </p:nvSpPr>
        <p:spPr>
          <a:xfrm>
            <a:off x="6457950" y="6356350"/>
            <a:ext cx="2057400"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a:spcAft>
                <a:spcPts val="600"/>
              </a:spcAft>
            </a:pPr>
            <a:fld id="{86CB4B4D-7CA3-9044-876B-883B54F8677D}" type="slidenum">
              <a:rPr lang="en-US" sz="1200">
                <a:solidFill>
                  <a:schemeClr val="tx1">
                    <a:tint val="75000"/>
                    <a:alpha val="70000"/>
                  </a:schemeClr>
                </a:solidFill>
              </a:rPr>
              <a:pPr>
                <a:spcAft>
                  <a:spcPts val="600"/>
                </a:spcAft>
              </a:pPr>
              <a:t>2</a:t>
            </a:fld>
            <a:endParaRPr lang="en-US" sz="1200">
              <a:solidFill>
                <a:schemeClr val="tx1">
                  <a:tint val="75000"/>
                  <a:alpha val="70000"/>
                </a:schemeClr>
              </a:solidFill>
            </a:endParaRPr>
          </a:p>
        </p:txBody>
      </p:sp>
    </p:spTree>
  </p:cSld>
  <p:clrMapOvr>
    <a:overrideClrMapping bg1="dk1" tx1="lt1" bg2="dk2" tx2="lt2" accent1="accent1" accent2="accent2" accent3="accent3" accent4="accent4" accent5="accent5" accent6="accent6" hlink="hlink" folHlink="folHlink"/>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9BD0A92D-399A-41B4-B955-6B72A41B7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6048" y="0"/>
            <a:ext cx="9340048" cy="6850894"/>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9" name="Picture 98">
            <a:extLst>
              <a:ext uri="{FF2B5EF4-FFF2-40B4-BE49-F238E27FC236}">
                <a16:creationId xmlns:a16="http://schemas.microsoft.com/office/drawing/2014/main" id="{D6A49DF9-534D-4905-8F46-02AB63EB6F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23313"/>
          <a:stretch/>
        </p:blipFill>
        <p:spPr>
          <a:xfrm flipH="1">
            <a:off x="-196051" y="0"/>
            <a:ext cx="9340050" cy="6850894"/>
          </a:xfrm>
          <a:prstGeom prst="rect">
            <a:avLst/>
          </a:prstGeom>
        </p:spPr>
      </p:pic>
      <p:sp>
        <p:nvSpPr>
          <p:cNvPr id="89" name="Eco Umberto (1932-2016)…"/>
          <p:cNvSpPr txBox="1">
            <a:spLocks noGrp="1"/>
          </p:cNvSpPr>
          <p:nvPr>
            <p:ph type="title"/>
          </p:nvPr>
        </p:nvSpPr>
        <p:spPr>
          <a:xfrm>
            <a:off x="207226" y="4591054"/>
            <a:ext cx="4459934" cy="972836"/>
          </a:xfrm>
          <a:prstGeom prst="rect">
            <a:avLst/>
          </a:prstGeom>
        </p:spPr>
        <p:txBody>
          <a:bodyPr vert="horz" lIns="91440" tIns="45720" rIns="91440" bIns="45720" rtlCol="0" anchor="t">
            <a:normAutofit/>
          </a:bodyPr>
          <a:lstStyle/>
          <a:p>
            <a:pPr>
              <a:defRPr sz="3200"/>
            </a:pPr>
            <a:r>
              <a:rPr lang="en-US" sz="3200" kern="1200">
                <a:solidFill>
                  <a:srgbClr val="000000"/>
                </a:solidFill>
                <a:latin typeface="+mj-lt"/>
                <a:ea typeface="+mj-ea"/>
                <a:cs typeface="+mj-cs"/>
              </a:rPr>
              <a:t>Eco Umberto (1932-2016) </a:t>
            </a:r>
          </a:p>
          <a:p>
            <a:pPr>
              <a:defRPr sz="3200"/>
            </a:pPr>
            <a:r>
              <a:rPr lang="en-US" sz="3200" i="1" kern="1200">
                <a:solidFill>
                  <a:srgbClr val="000000"/>
                </a:solidFill>
                <a:latin typeface="+mj-lt"/>
                <a:ea typeface="+mj-ea"/>
                <a:cs typeface="+mj-cs"/>
              </a:rPr>
              <a:t>The Myth of Superman</a:t>
            </a:r>
          </a:p>
        </p:txBody>
      </p:sp>
      <p:sp>
        <p:nvSpPr>
          <p:cNvPr id="101"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213" y="-7107"/>
            <a:ext cx="4301461" cy="3189918"/>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1" name="image.tif" descr="image.tif"/>
          <p:cNvPicPr>
            <a:picLocks noChangeAspect="1"/>
          </p:cNvPicPr>
          <p:nvPr/>
        </p:nvPicPr>
        <p:blipFill rotWithShape="1">
          <a:blip r:embed="rId3">
            <a:alphaModFix/>
          </a:blip>
          <a:srcRect r="790" b="-1"/>
          <a:stretch/>
        </p:blipFill>
        <p:spPr>
          <a:xfrm>
            <a:off x="329848" y="-15077"/>
            <a:ext cx="4059658" cy="3069017"/>
          </a:xfrm>
          <a:custGeom>
            <a:avLst/>
            <a:gdLst/>
            <a:ahLst/>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103"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2327" y="1420882"/>
            <a:ext cx="4501673" cy="5437119"/>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90" name="image.png" descr="image.png"/>
          <p:cNvPicPr>
            <a:picLocks noChangeAspect="1"/>
          </p:cNvPicPr>
          <p:nvPr/>
        </p:nvPicPr>
        <p:blipFill rotWithShape="1">
          <a:blip r:embed="rId4">
            <a:alphaModFix/>
          </a:blip>
          <a:srcRect r="2" b="11899"/>
          <a:stretch/>
        </p:blipFill>
        <p:spPr>
          <a:xfrm>
            <a:off x="4797277" y="1575831"/>
            <a:ext cx="4346723" cy="5282169"/>
          </a:xfrm>
          <a:custGeom>
            <a:avLst/>
            <a:gdLst/>
            <a:ahLst/>
            <a:cxnLst/>
            <a:rect l="l" t="t" r="r" b="b"/>
            <a:pathLst>
              <a:path w="4351232" h="5287648">
                <a:moveTo>
                  <a:pt x="2879389" y="0"/>
                </a:moveTo>
                <a:cubicBezTo>
                  <a:pt x="3376340" y="0"/>
                  <a:pt x="3843887" y="125893"/>
                  <a:pt x="4251877" y="347527"/>
                </a:cubicBezTo>
                <a:lnTo>
                  <a:pt x="4351232" y="407886"/>
                </a:lnTo>
                <a:lnTo>
                  <a:pt x="4351232" y="5287648"/>
                </a:lnTo>
                <a:lnTo>
                  <a:pt x="1303444" y="5287648"/>
                </a:lnTo>
                <a:lnTo>
                  <a:pt x="1269495" y="5267024"/>
                </a:lnTo>
                <a:cubicBezTo>
                  <a:pt x="503573" y="4749577"/>
                  <a:pt x="0" y="3873291"/>
                  <a:pt x="0" y="2879389"/>
                </a:cubicBezTo>
                <a:cubicBezTo>
                  <a:pt x="0" y="1289146"/>
                  <a:pt x="1289146" y="0"/>
                  <a:pt x="2879389" y="0"/>
                </a:cubicBezTo>
                <a:close/>
              </a:path>
            </a:pathLst>
          </a:custGeom>
          <a:effectLst>
            <a:softEdge rad="0"/>
          </a:effectLst>
        </p:spPr>
      </p:pic>
      <p:sp>
        <p:nvSpPr>
          <p:cNvPr id="88" name="Slide Number"/>
          <p:cNvSpPr txBox="1">
            <a:spLocks noGrp="1"/>
          </p:cNvSpPr>
          <p:nvPr>
            <p:ph type="sldNum" sz="quarter" idx="2"/>
          </p:nvPr>
        </p:nvSpPr>
        <p:spPr>
          <a:xfrm>
            <a:off x="8523308" y="6584207"/>
            <a:ext cx="428046" cy="23555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pPr>
            <a:fld id="{86CB4B4D-7CA3-9044-876B-883B54F8677D}" type="slidenum">
              <a:rPr lang="en-US" sz="825">
                <a:solidFill>
                  <a:srgbClr val="FFFFFF"/>
                </a:solidFill>
              </a:rPr>
              <a:pPr>
                <a:spcAft>
                  <a:spcPts val="600"/>
                </a:spcAft>
              </a:pPr>
              <a:t>4</a:t>
            </a:fld>
            <a:endParaRPr lang="en-US" sz="825">
              <a:solidFill>
                <a:srgbClr val="FFFFFF"/>
              </a:solidFill>
            </a:endParaRPr>
          </a:p>
        </p:txBody>
      </p:sp>
      <p:sp>
        <p:nvSpPr>
          <p:cNvPr id="92" name="James Bond, Tarzan, Fantomas, Arsene Lupin, count Monte Christo."/>
          <p:cNvSpPr txBox="1"/>
          <p:nvPr/>
        </p:nvSpPr>
        <p:spPr>
          <a:xfrm>
            <a:off x="5238511" y="246185"/>
            <a:ext cx="3168650"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lvl1pPr>
          </a:lstStyle>
          <a:p>
            <a:r>
              <a:rPr dirty="0"/>
              <a:t>James Bond, Tarzan, </a:t>
            </a:r>
            <a:r>
              <a:rPr dirty="0" err="1"/>
              <a:t>Fantomas</a:t>
            </a:r>
            <a:r>
              <a:rPr dirty="0"/>
              <a:t>, Ars</a:t>
            </a:r>
            <a:r>
              <a:rPr lang="pl-PL" dirty="0" err="1"/>
              <a:t>è</a:t>
            </a:r>
            <a:r>
              <a:rPr dirty="0"/>
              <a:t>ne Lupin, count Monte Christo.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1150EA6C-1DF0-470B-86CD-997C5010B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9C8EE7CA-2667-4595-9D9F-1312D84801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1"/>
            <a:chExt cx="12150168" cy="6858001"/>
          </a:xfrm>
          <a:solidFill>
            <a:schemeClr val="bg2">
              <a:alpha val="50000"/>
            </a:schemeClr>
          </a:solidFill>
        </p:grpSpPr>
        <p:pic>
          <p:nvPicPr>
            <p:cNvPr id="105" name="Graphic 104">
              <a:extLst>
                <a:ext uri="{FF2B5EF4-FFF2-40B4-BE49-F238E27FC236}">
                  <a16:creationId xmlns:a16="http://schemas.microsoft.com/office/drawing/2014/main" id="{DC78D0B3-F1E8-4B4B-B764-1E40D06FDD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4555" y="-1"/>
              <a:ext cx="3052480" cy="6858001"/>
            </a:xfrm>
            <a:prstGeom prst="rect">
              <a:avLst/>
            </a:prstGeom>
          </p:spPr>
        </p:pic>
        <p:pic>
          <p:nvPicPr>
            <p:cNvPr id="106" name="Graphic 105">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3052480" cy="6858001"/>
            </a:xfrm>
            <a:prstGeom prst="rect">
              <a:avLst/>
            </a:prstGeom>
          </p:spPr>
        </p:pic>
        <p:pic>
          <p:nvPicPr>
            <p:cNvPr id="107" name="Graphic 106">
              <a:extLst>
                <a:ext uri="{FF2B5EF4-FFF2-40B4-BE49-F238E27FC236}">
                  <a16:creationId xmlns:a16="http://schemas.microsoft.com/office/drawing/2014/main" id="{44C950C8-232C-4FEE-9DF9-D2E33F306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7688" y="-1"/>
              <a:ext cx="3052480" cy="6858001"/>
            </a:xfrm>
            <a:prstGeom prst="rect">
              <a:avLst/>
            </a:prstGeom>
          </p:spPr>
        </p:pic>
        <p:pic>
          <p:nvPicPr>
            <p:cNvPr id="108" name="Graphic 107">
              <a:extLst>
                <a:ext uri="{FF2B5EF4-FFF2-40B4-BE49-F238E27FC236}">
                  <a16:creationId xmlns:a16="http://schemas.microsoft.com/office/drawing/2014/main" id="{0B78C261-10A0-4843-A7CF-F66CF2EB19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3134" y="-1"/>
              <a:ext cx="3052480" cy="6858001"/>
            </a:xfrm>
            <a:prstGeom prst="rect">
              <a:avLst/>
            </a:prstGeom>
          </p:spPr>
        </p:pic>
      </p:grpSp>
      <p:sp>
        <p:nvSpPr>
          <p:cNvPr id="110" name="Rectangle 109">
            <a:extLst>
              <a:ext uri="{FF2B5EF4-FFF2-40B4-BE49-F238E27FC236}">
                <a16:creationId xmlns:a16="http://schemas.microsoft.com/office/drawing/2014/main" id="{68F83AEE-44EB-41EB-8E79-4D5C9040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823"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2C31F9B3-1C72-4450-83BA-8B825D69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95" name="The socialist time"/>
          <p:cNvSpPr txBox="1">
            <a:spLocks noGrp="1"/>
          </p:cNvSpPr>
          <p:nvPr>
            <p:ph type="title"/>
          </p:nvPr>
        </p:nvSpPr>
        <p:spPr>
          <a:xfrm>
            <a:off x="1097280" y="685797"/>
            <a:ext cx="3774882" cy="2824165"/>
          </a:xfrm>
          <a:prstGeom prst="rect">
            <a:avLst/>
          </a:prstGeom>
        </p:spPr>
        <p:txBody>
          <a:bodyPr vert="horz" lIns="91440" tIns="45720" rIns="91440" bIns="45720" rtlCol="0" anchor="t">
            <a:normAutofit/>
          </a:bodyPr>
          <a:lstStyle>
            <a:lvl1pPr>
              <a:defRPr b="1">
                <a:effectLst>
                  <a:outerShdw blurRad="12700" dist="25400" dir="2700000" rotWithShape="0">
                    <a:srgbClr val="FFFFFF"/>
                  </a:outerShdw>
                </a:effectLst>
              </a:defRPr>
            </a:lvl1pPr>
          </a:lstStyle>
          <a:p>
            <a:pPr defTabSz="914400"/>
            <a:r>
              <a:rPr lang="en-US" sz="4400" dirty="0"/>
              <a:t>The socialist time – other time of a superhuman </a:t>
            </a:r>
          </a:p>
        </p:txBody>
      </p:sp>
      <p:sp>
        <p:nvSpPr>
          <p:cNvPr id="96" name="the ideological novel"/>
          <p:cNvSpPr txBox="1">
            <a:spLocks noGrp="1"/>
          </p:cNvSpPr>
          <p:nvPr>
            <p:ph type="body" idx="1"/>
          </p:nvPr>
        </p:nvSpPr>
        <p:spPr>
          <a:xfrm>
            <a:off x="1097280" y="3602037"/>
            <a:ext cx="3774882" cy="2446338"/>
          </a:xfrm>
          <a:prstGeom prst="rect">
            <a:avLst/>
          </a:prstGeom>
        </p:spPr>
        <p:txBody>
          <a:bodyPr vert="horz" lIns="91440" tIns="45720" rIns="91440" bIns="45720" rtlCol="0">
            <a:normAutofit/>
          </a:bodyPr>
          <a:lstStyle>
            <a:lvl1pPr>
              <a:lnSpc>
                <a:spcPct val="80000"/>
              </a:lnSpc>
              <a:spcBef>
                <a:spcPts val="500"/>
              </a:spcBef>
              <a:buChar char="•"/>
              <a:defRPr sz="2400" b="1"/>
            </a:lvl1pPr>
          </a:lstStyle>
          <a:p>
            <a:pPr marL="0" indent="0" defTabSz="914400">
              <a:lnSpc>
                <a:spcPct val="90000"/>
              </a:lnSpc>
              <a:spcBef>
                <a:spcPts val="1000"/>
              </a:spcBef>
              <a:buNone/>
            </a:pPr>
            <a:r>
              <a:rPr lang="en-US" sz="1900" dirty="0"/>
              <a:t>the ideological novel</a:t>
            </a:r>
          </a:p>
        </p:txBody>
      </p:sp>
      <p:pic>
        <p:nvPicPr>
          <p:cNvPr id="97" name="image.png" descr="image.png"/>
          <p:cNvPicPr>
            <a:picLocks noChangeAspect="1"/>
          </p:cNvPicPr>
          <p:nvPr/>
        </p:nvPicPr>
        <p:blipFill rotWithShape="1">
          <a:blip r:embed="rId4"/>
          <a:srcRect t="8000" r="2" b="2"/>
          <a:stretch/>
        </p:blipFill>
        <p:spPr>
          <a:xfrm>
            <a:off x="5029196" y="685797"/>
            <a:ext cx="4114803" cy="5486404"/>
          </a:xfrm>
          <a:prstGeom prst="rect">
            <a:avLst/>
          </a:prstGeom>
        </p:spPr>
      </p:pic>
      <p:sp>
        <p:nvSpPr>
          <p:cNvPr id="94" name="Slide Number"/>
          <p:cNvSpPr txBox="1">
            <a:spLocks noGrp="1"/>
          </p:cNvSpPr>
          <p:nvPr>
            <p:ph type="sldNum" sz="quarter" idx="2"/>
          </p:nvPr>
        </p:nvSpPr>
        <p:spPr>
          <a:xfrm>
            <a:off x="8513387" y="6356350"/>
            <a:ext cx="425302"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defRPr/>
            </a:pPr>
            <a:fld id="{86CB4B4D-7CA3-9044-876B-883B54F8677D}" type="slidenum">
              <a:rPr lang="en-US">
                <a:solidFill>
                  <a:schemeClr val="accent2"/>
                </a:solidFill>
                <a:latin typeface="Calibri" panose="020F0502020204030204"/>
              </a:rPr>
              <a:pPr>
                <a:spcAft>
                  <a:spcPts val="600"/>
                </a:spcAft>
                <a:defRPr/>
              </a:pPr>
              <a:t>5</a:t>
            </a:fld>
            <a:endParaRPr lang="en-US">
              <a:solidFill>
                <a:schemeClr val="accent2"/>
              </a:solidFill>
              <a:latin typeface="Calibri" panose="020F0502020204030204"/>
            </a:endParaRPr>
          </a:p>
        </p:txBody>
      </p:sp>
      <p:sp>
        <p:nvSpPr>
          <p:cNvPr id="114" name="Rectangle 113">
            <a:extLst>
              <a:ext uri="{FF2B5EF4-FFF2-40B4-BE49-F238E27FC236}">
                <a16:creationId xmlns:a16="http://schemas.microsoft.com/office/drawing/2014/main" id="{DAA6B357-A355-4674-B4E9-C0378611D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0" name="image.png" descr="image.png"/>
          <p:cNvPicPr>
            <a:picLocks noChangeAspect="1"/>
          </p:cNvPicPr>
          <p:nvPr/>
        </p:nvPicPr>
        <p:blipFill rotWithShape="1">
          <a:blip r:embed="rId3"/>
          <a:srcRect t="7910" r="1" b="1"/>
          <a:stretch/>
        </p:blipFill>
        <p:spPr>
          <a:xfrm>
            <a:off x="241300" y="321732"/>
            <a:ext cx="4297551" cy="3067161"/>
          </a:xfrm>
          <a:prstGeom prst="rect">
            <a:avLst/>
          </a:prstGeom>
        </p:spPr>
      </p:pic>
      <p:pic>
        <p:nvPicPr>
          <p:cNvPr id="6" name="Picture 5" descr="A picture containing text, book, man, photo&#10;&#10;Description automatically generated">
            <a:extLst>
              <a:ext uri="{FF2B5EF4-FFF2-40B4-BE49-F238E27FC236}">
                <a16:creationId xmlns:a16="http://schemas.microsoft.com/office/drawing/2014/main" id="{761AB917-ABBA-1D4F-9F35-732FDC45009A}"/>
              </a:ext>
            </a:extLst>
          </p:cNvPr>
          <p:cNvPicPr>
            <a:picLocks noChangeAspect="1"/>
          </p:cNvPicPr>
          <p:nvPr/>
        </p:nvPicPr>
        <p:blipFill rotWithShape="1">
          <a:blip r:embed="rId4">
            <a:extLst>
              <a:ext uri="{28A0092B-C50C-407E-A947-70E740481C1C}">
                <a14:useLocalDpi xmlns:a14="http://schemas.microsoft.com/office/drawing/2010/main" val="0"/>
              </a:ext>
            </a:extLst>
          </a:blip>
          <a:srcRect l="5006" r="8749" b="-4"/>
          <a:stretch/>
        </p:blipFill>
        <p:spPr>
          <a:xfrm>
            <a:off x="241301" y="3469102"/>
            <a:ext cx="2117914" cy="3069719"/>
          </a:xfrm>
          <a:prstGeom prst="rect">
            <a:avLst/>
          </a:prstGeom>
        </p:spPr>
      </p:pic>
      <p:pic>
        <p:nvPicPr>
          <p:cNvPr id="4" name="Picture 3" descr="A person posing for a picture&#10;&#10;Description automatically generated">
            <a:extLst>
              <a:ext uri="{FF2B5EF4-FFF2-40B4-BE49-F238E27FC236}">
                <a16:creationId xmlns:a16="http://schemas.microsoft.com/office/drawing/2014/main" id="{1A99CEA9-207B-4A49-8A32-465A12BFC1DF}"/>
              </a:ext>
            </a:extLst>
          </p:cNvPr>
          <p:cNvPicPr>
            <a:picLocks noChangeAspect="1"/>
          </p:cNvPicPr>
          <p:nvPr/>
        </p:nvPicPr>
        <p:blipFill rotWithShape="1">
          <a:blip r:embed="rId5">
            <a:extLst>
              <a:ext uri="{28A0092B-C50C-407E-A947-70E740481C1C}">
                <a14:useLocalDpi xmlns:a14="http://schemas.microsoft.com/office/drawing/2010/main" val="0"/>
              </a:ext>
            </a:extLst>
          </a:blip>
          <a:srcRect l="1049" r="5" b="5"/>
          <a:stretch/>
        </p:blipFill>
        <p:spPr>
          <a:xfrm>
            <a:off x="2420937" y="3459480"/>
            <a:ext cx="2117915" cy="3076783"/>
          </a:xfrm>
          <a:prstGeom prst="rect">
            <a:avLst/>
          </a:prstGeom>
        </p:spPr>
      </p:pic>
      <p:pic>
        <p:nvPicPr>
          <p:cNvPr id="8" name="Picture 7" descr="A person holding a sign&#10;&#10;Description automatically generated">
            <a:extLst>
              <a:ext uri="{FF2B5EF4-FFF2-40B4-BE49-F238E27FC236}">
                <a16:creationId xmlns:a16="http://schemas.microsoft.com/office/drawing/2014/main" id="{BF36445C-72BD-BF46-87F7-296F56668EAC}"/>
              </a:ext>
            </a:extLst>
          </p:cNvPr>
          <p:cNvPicPr>
            <a:picLocks noChangeAspect="1"/>
          </p:cNvPicPr>
          <p:nvPr/>
        </p:nvPicPr>
        <p:blipFill rotWithShape="1">
          <a:blip r:embed="rId6">
            <a:extLst>
              <a:ext uri="{28A0092B-C50C-407E-A947-70E740481C1C}">
                <a14:useLocalDpi xmlns:a14="http://schemas.microsoft.com/office/drawing/2010/main" val="0"/>
              </a:ext>
            </a:extLst>
          </a:blip>
          <a:srcRect r="31" b="-2"/>
          <a:stretch/>
        </p:blipFill>
        <p:spPr>
          <a:xfrm>
            <a:off x="4600575" y="321732"/>
            <a:ext cx="4302123" cy="6214533"/>
          </a:xfrm>
          <a:prstGeom prst="rect">
            <a:avLst/>
          </a:prstGeom>
        </p:spPr>
      </p:pic>
      <p:sp>
        <p:nvSpPr>
          <p:cNvPr id="99" name="Slide Number"/>
          <p:cNvSpPr txBox="1">
            <a:spLocks noGrp="1"/>
          </p:cNvSpPr>
          <p:nvPr>
            <p:ph type="sldNum" sz="quarter" idx="2"/>
          </p:nvPr>
        </p:nvSpPr>
        <p:spPr>
          <a:xfrm>
            <a:off x="8188325" y="6557043"/>
            <a:ext cx="714374" cy="27432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a:spcAft>
                <a:spcPts val="600"/>
              </a:spcAft>
            </a:pPr>
            <a:fld id="{86CB4B4D-7CA3-9044-876B-883B54F8677D}" type="slidenum">
              <a:rPr lang="en-US" sz="1200"/>
              <a:pPr>
                <a:spcAft>
                  <a:spcPts val="600"/>
                </a:spcAft>
              </a:pPr>
              <a:t>6</a:t>
            </a:fld>
            <a:endParaRPr lang="en-US" sz="12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ouis Althusser"/>
          <p:cNvSpPr txBox="1">
            <a:spLocks noGrp="1"/>
          </p:cNvSpPr>
          <p:nvPr>
            <p:ph type="title"/>
          </p:nvPr>
        </p:nvSpPr>
        <p:spPr>
          <a:xfrm>
            <a:off x="628650" y="631825"/>
            <a:ext cx="7886700" cy="1325563"/>
          </a:xfrm>
          <a:prstGeom prst="rect">
            <a:avLst/>
          </a:prstGeom>
        </p:spPr>
        <p:txBody>
          <a:bodyPr vert="horz" lIns="91440" tIns="45720" rIns="91440" bIns="45720" rtlCol="0" anchor="ctr">
            <a:normAutofit/>
          </a:bodyPr>
          <a:lstStyle/>
          <a:p>
            <a:pPr defTabSz="914400">
              <a:defRPr b="1"/>
            </a:pPr>
            <a:r>
              <a:rPr lang="en-US" sz="4400" kern="1200">
                <a:solidFill>
                  <a:schemeClr val="tx1"/>
                </a:solidFill>
                <a:latin typeface="+mj-lt"/>
                <a:ea typeface="+mj-ea"/>
                <a:cs typeface="+mj-cs"/>
              </a:rPr>
              <a:t>Louis Althusser</a:t>
            </a:r>
            <a:r>
              <a:rPr lang="en-US" sz="4400" b="0" kern="1200">
                <a:solidFill>
                  <a:schemeClr val="tx1"/>
                </a:solidFill>
                <a:latin typeface="+mj-lt"/>
                <a:ea typeface="+mj-ea"/>
                <a:cs typeface="+mj-cs"/>
              </a:rPr>
              <a:t> </a:t>
            </a:r>
          </a:p>
        </p:txBody>
      </p:sp>
      <p:sp>
        <p:nvSpPr>
          <p:cNvPr id="107" name="In Althusser's view, our values, desires, and preferences are inculcated in us by ideological practice, the sphere which has the defining property of constituting individuals as subjects. Ideological practice consists of an assortment of institutions called &quot;ideological state apparatuses&quot; (ISAs), which include the family, the media, religious organizations, and most importantly in capitalist societies, the education system, as well as the received ideas that they propagate. No single ISA produces in us the belief that we are self-conscious agents. Instead, we derive this belief in the course of learning what it is to be a daughter, a schoolchild, black, a steelworker, a councillor, and so forth."/>
          <p:cNvSpPr txBox="1">
            <a:spLocks noGrp="1"/>
          </p:cNvSpPr>
          <p:nvPr>
            <p:ph type="body" idx="1"/>
          </p:nvPr>
        </p:nvSpPr>
        <p:spPr>
          <a:xfrm>
            <a:off x="628650" y="2057400"/>
            <a:ext cx="7886700" cy="3871762"/>
          </a:xfrm>
          <a:prstGeom prst="rect">
            <a:avLst/>
          </a:prstGeom>
        </p:spPr>
        <p:txBody>
          <a:bodyPr vert="horz" lIns="91440" tIns="45720" rIns="91440" bIns="45720" rtlCol="0">
            <a:normAutofit/>
          </a:bodyPr>
          <a:lstStyle/>
          <a:p>
            <a:pPr marL="0" indent="-228600" defTabSz="914400">
              <a:spcBef>
                <a:spcPts val="500"/>
              </a:spcBef>
              <a:buSzTx/>
              <a:defRPr sz="2240"/>
            </a:pPr>
            <a:r>
              <a:rPr lang="en-US" dirty="0"/>
              <a:t>In Althusser's view, our values, desires, and preferences are inculcated in us by ideological practice, the sphere which has the defining property of constituting individuals as subjects.</a:t>
            </a:r>
            <a:r>
              <a:rPr lang="en-US" baseline="31999" dirty="0"/>
              <a:t> </a:t>
            </a:r>
            <a:r>
              <a:rPr lang="en-US" dirty="0"/>
              <a:t>Ideological practice consists of an assortment of institutions called "</a:t>
            </a:r>
            <a:r>
              <a:rPr lang="en-US" b="1" dirty="0">
                <a:solidFill>
                  <a:srgbClr val="C00000"/>
                </a:solidFill>
              </a:rPr>
              <a:t>ideological state apparatuses</a:t>
            </a:r>
            <a:r>
              <a:rPr lang="en-US" dirty="0"/>
              <a:t>" (ISAs), which </a:t>
            </a:r>
            <a:r>
              <a:rPr lang="en-US" u="sng" dirty="0">
                <a:solidFill>
                  <a:srgbClr val="C00000"/>
                </a:solidFill>
              </a:rPr>
              <a:t>include the family, the media, religious organizations, and most importantly in capitalist societies, the education system</a:t>
            </a:r>
            <a:r>
              <a:rPr lang="en-US" dirty="0"/>
              <a:t>, as well as the received ideas that they propagate.</a:t>
            </a:r>
            <a:r>
              <a:rPr lang="en-US" baseline="31999" dirty="0"/>
              <a:t> </a:t>
            </a:r>
            <a:r>
              <a:rPr lang="en-US" dirty="0"/>
              <a:t>No single ISA produces in us the belief that we are self-conscious agents. Instead, we derive this belief in the course of learning what it is to be a daughter, a schoolchild, black, a steelworker, a councilor, and so forth.</a:t>
            </a:r>
          </a:p>
          <a:p>
            <a:pPr marL="0" indent="-228600" defTabSz="914400">
              <a:spcBef>
                <a:spcPts val="0"/>
              </a:spcBef>
              <a:buSzTx/>
              <a:defRPr sz="980">
                <a:solidFill>
                  <a:srgbClr val="222222"/>
                </a:solidFill>
                <a:latin typeface="+mj-lt"/>
                <a:ea typeface="+mj-ea"/>
                <a:cs typeface="+mj-cs"/>
                <a:sym typeface="Helvetica"/>
              </a:defRPr>
            </a:pPr>
            <a:endParaRPr lang="en-US" dirty="0"/>
          </a:p>
          <a:p>
            <a:pPr marL="0" indent="-228600" defTabSz="914400">
              <a:spcBef>
                <a:spcPts val="0"/>
              </a:spcBef>
              <a:buSzTx/>
              <a:defRPr sz="980">
                <a:solidFill>
                  <a:srgbClr val="222222"/>
                </a:solidFill>
                <a:latin typeface="+mj-lt"/>
                <a:ea typeface="+mj-ea"/>
                <a:cs typeface="+mj-cs"/>
                <a:sym typeface="Helvetica"/>
              </a:defRPr>
            </a:pPr>
            <a:endParaRPr lang="en-US" dirty="0"/>
          </a:p>
        </p:txBody>
      </p:sp>
      <p:sp>
        <p:nvSpPr>
          <p:cNvPr id="105" name="Slide Number"/>
          <p:cNvSpPr txBox="1">
            <a:spLocks noGrp="1"/>
          </p:cNvSpPr>
          <p:nvPr>
            <p:ph type="sldNum" sz="quarter" idx="2"/>
          </p:nvPr>
        </p:nvSpPr>
        <p:spPr>
          <a:xfrm>
            <a:off x="6457950" y="6077585"/>
            <a:ext cx="2057400"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pPr>
            <a:fld id="{86CB4B4D-7CA3-9044-876B-883B54F8677D}" type="slidenum">
              <a:rPr lang="en-US" sz="1200">
                <a:solidFill>
                  <a:schemeClr val="tx1">
                    <a:lumMod val="75000"/>
                    <a:lumOff val="25000"/>
                  </a:schemeClr>
                </a:solidFill>
              </a:rPr>
              <a:pPr>
                <a:spcAft>
                  <a:spcPts val="600"/>
                </a:spcAft>
              </a:pPr>
              <a:t>7</a:t>
            </a:fld>
            <a:endParaRPr lang="en-US" sz="1200">
              <a:solidFill>
                <a:schemeClr val="tx1">
                  <a:lumMod val="75000"/>
                  <a:lumOff val="25000"/>
                </a:schemeClr>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9A61AA1F-2111-4725-8A3B-D8DA44E6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AA1B736F-95DD-4D46-A374-5B5950ED9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600200" y="685800"/>
            <a:ext cx="7543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120" name="Graphic 14">
            <a:extLst>
              <a:ext uri="{FF2B5EF4-FFF2-40B4-BE49-F238E27FC236}">
                <a16:creationId xmlns:a16="http://schemas.microsoft.com/office/drawing/2014/main" id="{A122AB9F-71A5-4959-B10A-5BA29D9FA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823" y="3425580"/>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22" name="Graphic 14">
            <a:extLst>
              <a:ext uri="{FF2B5EF4-FFF2-40B4-BE49-F238E27FC236}">
                <a16:creationId xmlns:a16="http://schemas.microsoft.com/office/drawing/2014/main" id="{F6436F45-1C0E-45BA-BE75-D96C20CDF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69823" y="685800"/>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24" name="Graphic 14">
            <a:extLst>
              <a:ext uri="{FF2B5EF4-FFF2-40B4-BE49-F238E27FC236}">
                <a16:creationId xmlns:a16="http://schemas.microsoft.com/office/drawing/2014/main" id="{A91C6513-6E9D-44D4-BDF7-DD82A5CE3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927223" y="3425580"/>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26" name="Graphic 14">
            <a:extLst>
              <a:ext uri="{FF2B5EF4-FFF2-40B4-BE49-F238E27FC236}">
                <a16:creationId xmlns:a16="http://schemas.microsoft.com/office/drawing/2014/main" id="{12D86620-09EF-4EB8-86DD-2ED78F86CC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2927223" y="685801"/>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28" name="Graphic 14">
            <a:extLst>
              <a:ext uri="{FF2B5EF4-FFF2-40B4-BE49-F238E27FC236}">
                <a16:creationId xmlns:a16="http://schemas.microsoft.com/office/drawing/2014/main" id="{E8661165-64CF-44E0-B97E-B3F08AF1D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984623" y="3425579"/>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30" name="Graphic 14">
            <a:extLst>
              <a:ext uri="{FF2B5EF4-FFF2-40B4-BE49-F238E27FC236}">
                <a16:creationId xmlns:a16="http://schemas.microsoft.com/office/drawing/2014/main" id="{B4E32058-B36D-48AA-8DD2-5D75B7DD9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4984623" y="685800"/>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32" name="Graphic 14">
            <a:extLst>
              <a:ext uri="{FF2B5EF4-FFF2-40B4-BE49-F238E27FC236}">
                <a16:creationId xmlns:a16="http://schemas.microsoft.com/office/drawing/2014/main" id="{9BC92B5F-1033-406F-8DD7-C7AB05818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042023" y="3425579"/>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46000"/>
            </a:schemeClr>
          </a:solidFill>
          <a:ln w="9525" cap="flat">
            <a:noFill/>
            <a:prstDash val="solid"/>
            <a:miter/>
          </a:ln>
        </p:spPr>
        <p:txBody>
          <a:bodyPr rtlCol="0" anchor="ctr"/>
          <a:lstStyle/>
          <a:p>
            <a:endParaRPr lang="en-US"/>
          </a:p>
        </p:txBody>
      </p:sp>
      <p:sp>
        <p:nvSpPr>
          <p:cNvPr id="134" name="Graphic 14">
            <a:extLst>
              <a:ext uri="{FF2B5EF4-FFF2-40B4-BE49-F238E27FC236}">
                <a16:creationId xmlns:a16="http://schemas.microsoft.com/office/drawing/2014/main" id="{24B3A802-6382-4761-AEB1-92A5AB7F6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7042023" y="685801"/>
            <a:ext cx="2057400"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solidFill>
          <a:ln w="9525" cap="flat">
            <a:noFill/>
            <a:prstDash val="solid"/>
            <a:miter/>
          </a:ln>
        </p:spPr>
        <p:txBody>
          <a:bodyPr rtlCol="0" anchor="ctr"/>
          <a:lstStyle/>
          <a:p>
            <a:endParaRPr lang="en-US"/>
          </a:p>
        </p:txBody>
      </p:sp>
      <p:sp>
        <p:nvSpPr>
          <p:cNvPr id="110" name="Antonio Gramsci - Ideology &amp; Hegemony"/>
          <p:cNvSpPr txBox="1">
            <a:spLocks noGrp="1"/>
          </p:cNvSpPr>
          <p:nvPr>
            <p:ph type="title"/>
          </p:nvPr>
        </p:nvSpPr>
        <p:spPr>
          <a:xfrm>
            <a:off x="286869" y="914399"/>
            <a:ext cx="8572500" cy="2340592"/>
          </a:xfrm>
          <a:prstGeom prst="rect">
            <a:avLst/>
          </a:prstGeom>
        </p:spPr>
        <p:txBody>
          <a:bodyPr vert="horz" lIns="91440" tIns="45720" rIns="91440" bIns="45720" rtlCol="0" anchor="b">
            <a:normAutofit/>
          </a:bodyPr>
          <a:lstStyle>
            <a:lvl1pPr defTabSz="768095">
              <a:defRPr sz="3696"/>
            </a:lvl1pPr>
          </a:lstStyle>
          <a:p>
            <a:pPr algn="ctr" defTabSz="914400"/>
            <a:r>
              <a:rPr lang="en-US" sz="4400" kern="1200" dirty="0">
                <a:solidFill>
                  <a:schemeClr val="tx1"/>
                </a:solidFill>
                <a:latin typeface="+mj-lt"/>
                <a:ea typeface="+mj-ea"/>
                <a:cs typeface="+mj-cs"/>
              </a:rPr>
              <a:t>Antonio Gramsci - Ideology &amp; Hegemony</a:t>
            </a:r>
          </a:p>
        </p:txBody>
      </p:sp>
      <p:sp>
        <p:nvSpPr>
          <p:cNvPr id="111" name="https://www.youtube.com/watch?v=-wEBAAt4xxw"/>
          <p:cNvSpPr txBox="1">
            <a:spLocks noGrp="1"/>
          </p:cNvSpPr>
          <p:nvPr>
            <p:ph type="body" idx="1"/>
          </p:nvPr>
        </p:nvSpPr>
        <p:spPr>
          <a:xfrm>
            <a:off x="629769" y="3483591"/>
            <a:ext cx="7886700" cy="685799"/>
          </a:xfrm>
          <a:prstGeom prst="rect">
            <a:avLst/>
          </a:prstGeom>
        </p:spPr>
        <p:txBody>
          <a:bodyPr vert="horz" lIns="91440" tIns="45720" rIns="91440" bIns="45720" rtlCol="0" anchor="t">
            <a:normAutofit/>
          </a:bodyPr>
          <a:lstStyle>
            <a:lvl1pPr>
              <a:defRPr u="sng">
                <a:solidFill>
                  <a:srgbClr val="009999"/>
                </a:solidFill>
                <a:uFill>
                  <a:solidFill>
                    <a:srgbClr val="009999"/>
                  </a:solidFill>
                </a:uFill>
                <a:hlinkClick r:id="rId2"/>
              </a:defRPr>
            </a:lvl1pPr>
          </a:lstStyle>
          <a:p>
            <a:pPr marL="0" indent="0" algn="ctr" defTabSz="914400">
              <a:spcBef>
                <a:spcPts val="1000"/>
              </a:spcBef>
              <a:buNone/>
              <a:defRPr u="none">
                <a:solidFill>
                  <a:srgbClr val="000000"/>
                </a:solidFill>
                <a:uFillTx/>
              </a:defRPr>
            </a:pPr>
            <a:r>
              <a:rPr lang="en-US" sz="2400" u="sng" kern="1200" dirty="0">
                <a:solidFill>
                  <a:schemeClr val="tx1"/>
                </a:solidFill>
                <a:uFill>
                  <a:solidFill>
                    <a:srgbClr val="009999"/>
                  </a:solidFill>
                </a:uFill>
                <a:latin typeface="+mn-lt"/>
                <a:ea typeface="+mn-ea"/>
                <a:cs typeface="+mn-cs"/>
                <a:hlinkClick r:id="rId2"/>
              </a:rPr>
              <a:t>https://www.youtube.com/watch?v=-wEBAAt4xxw</a:t>
            </a:r>
          </a:p>
          <a:p>
            <a:pPr marL="0" indent="0" algn="ctr" defTabSz="914400">
              <a:spcBef>
                <a:spcPts val="1000"/>
              </a:spcBef>
              <a:buNone/>
              <a:defRPr u="none">
                <a:solidFill>
                  <a:srgbClr val="000000"/>
                </a:solidFill>
                <a:uFillTx/>
              </a:defRPr>
            </a:pPr>
            <a:endParaRPr lang="en-US" sz="2400" dirty="0">
              <a:solidFill>
                <a:schemeClr val="tx1"/>
              </a:solidFill>
            </a:endParaRPr>
          </a:p>
        </p:txBody>
      </p:sp>
      <p:sp>
        <p:nvSpPr>
          <p:cNvPr id="136" name="Rectangle 135">
            <a:extLst>
              <a:ext uri="{FF2B5EF4-FFF2-40B4-BE49-F238E27FC236}">
                <a16:creationId xmlns:a16="http://schemas.microsoft.com/office/drawing/2014/main" id="{C6B7E349-0D41-4B6F-A439-964D87075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797"/>
            <a:ext cx="89154"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lide Number"/>
          <p:cNvSpPr txBox="1">
            <a:spLocks noGrp="1"/>
          </p:cNvSpPr>
          <p:nvPr>
            <p:ph type="sldNum" sz="quarter" idx="2"/>
          </p:nvPr>
        </p:nvSpPr>
        <p:spPr>
          <a:xfrm>
            <a:off x="8513387" y="6356350"/>
            <a:ext cx="425302" cy="36512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ctr">
            <a:normAutofit/>
          </a:bodyPr>
          <a:lstStyle/>
          <a:p>
            <a:pPr>
              <a:spcAft>
                <a:spcPts val="600"/>
              </a:spcAft>
            </a:pPr>
            <a:fld id="{86CB4B4D-7CA3-9044-876B-883B54F8677D}" type="slidenum">
              <a:rPr lang="en-US">
                <a:solidFill>
                  <a:schemeClr val="accent2"/>
                </a:solidFill>
              </a:rPr>
              <a:pPr>
                <a:spcAft>
                  <a:spcPts val="600"/>
                </a:spcAft>
              </a:pPr>
              <a:t>8</a:t>
            </a:fld>
            <a:endParaRPr lang="en-US">
              <a:solidFill>
                <a:schemeClr val="accent2"/>
              </a:solidFill>
            </a:endParaRPr>
          </a:p>
        </p:txBody>
      </p:sp>
      <p:sp>
        <p:nvSpPr>
          <p:cNvPr id="138" name="Rectangle 137">
            <a:extLst>
              <a:ext uri="{FF2B5EF4-FFF2-40B4-BE49-F238E27FC236}">
                <a16:creationId xmlns:a16="http://schemas.microsoft.com/office/drawing/2014/main" id="{B9E2F601-A10D-4072-8962-27B1D6176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944F85-4C2E-6944-A31E-C3A2E712A8DD}"/>
              </a:ext>
            </a:extLst>
          </p:cNvPr>
          <p:cNvSpPr txBox="1"/>
          <p:nvPr/>
        </p:nvSpPr>
        <p:spPr>
          <a:xfrm>
            <a:off x="695897" y="4218263"/>
            <a:ext cx="5237607" cy="2031325"/>
          </a:xfrm>
          <a:prstGeom prst="rect">
            <a:avLst/>
          </a:prstGeom>
          <a:noFill/>
        </p:spPr>
        <p:txBody>
          <a:bodyPr wrap="square" rtlCol="0">
            <a:spAutoFit/>
          </a:bodyPr>
          <a:lstStyle/>
          <a:p>
            <a:r>
              <a:rPr lang="en-GB" dirty="0"/>
              <a:t>According to Gramsci, hegemony (“predominance by consent”) is a condition in which a fundamental class exercises a political, intellectual, and moral role of leadership within a hegemonic system cemented by a common world-view or “organic ideology.” </a:t>
            </a:r>
          </a:p>
          <a:p>
            <a:endParaRPr lang="en-GB" dirty="0"/>
          </a:p>
          <a:p>
            <a:endParaRPr lang="en-GB"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ierre-Félix Bourdieu"/>
          <p:cNvSpPr txBox="1">
            <a:spLocks noGrp="1"/>
          </p:cNvSpPr>
          <p:nvPr>
            <p:ph type="title"/>
          </p:nvPr>
        </p:nvSpPr>
        <p:spPr>
          <a:xfrm>
            <a:off x="628650" y="1412488"/>
            <a:ext cx="2174391" cy="4363844"/>
          </a:xfrm>
          <a:prstGeom prst="rect">
            <a:avLst/>
          </a:prstGeom>
        </p:spPr>
        <p:txBody>
          <a:bodyPr vert="horz" lIns="91440" tIns="45720" rIns="91440" bIns="45720" rtlCol="0" anchor="t">
            <a:normAutofit/>
          </a:bodyPr>
          <a:lstStyle/>
          <a:p>
            <a:pPr defTabSz="914400">
              <a:defRPr b="1"/>
            </a:pPr>
            <a:r>
              <a:rPr lang="en-US" sz="3500" kern="1200">
                <a:solidFill>
                  <a:srgbClr val="FFFFFF"/>
                </a:solidFill>
                <a:latin typeface="+mj-lt"/>
                <a:ea typeface="+mj-ea"/>
                <a:cs typeface="+mj-cs"/>
              </a:rPr>
              <a:t>Pierre-Félix Bourdieu</a:t>
            </a:r>
            <a:r>
              <a:rPr lang="en-US" sz="3500" b="0" kern="1200">
                <a:solidFill>
                  <a:srgbClr val="FFFFFF"/>
                </a:solidFill>
                <a:latin typeface="+mj-lt"/>
                <a:ea typeface="+mj-ea"/>
                <a:cs typeface="+mj-cs"/>
              </a:rPr>
              <a:t> </a:t>
            </a:r>
          </a:p>
        </p:txBody>
      </p:sp>
      <p:sp>
        <p:nvSpPr>
          <p:cNvPr id="115" name="Habitus…"/>
          <p:cNvSpPr txBox="1">
            <a:spLocks noGrp="1"/>
          </p:cNvSpPr>
          <p:nvPr>
            <p:ph sz="half" idx="1"/>
          </p:nvPr>
        </p:nvSpPr>
        <p:spPr>
          <a:xfrm>
            <a:off x="3285641" y="1412489"/>
            <a:ext cx="2570462" cy="4363844"/>
          </a:xfrm>
          <a:prstGeom prst="rect">
            <a:avLst/>
          </a:prstGeom>
        </p:spPr>
        <p:txBody>
          <a:bodyPr vert="horz" lIns="91440" tIns="45720" rIns="91440" bIns="45720" rtlCol="0">
            <a:normAutofit/>
          </a:bodyPr>
          <a:lstStyle/>
          <a:p>
            <a:pPr indent="-228600" defTabSz="914400">
              <a:spcBef>
                <a:spcPts val="500"/>
              </a:spcBef>
              <a:defRPr sz="2400"/>
            </a:pPr>
            <a:r>
              <a:rPr lang="en-US" sz="1700"/>
              <a:t>Habitus</a:t>
            </a:r>
          </a:p>
          <a:p>
            <a:pPr indent="-228600" defTabSz="914400">
              <a:spcBef>
                <a:spcPts val="500"/>
              </a:spcBef>
              <a:defRPr sz="2400"/>
            </a:pPr>
            <a:r>
              <a:rPr lang="en-US" sz="1700"/>
              <a:t>Symbolic Capital</a:t>
            </a:r>
          </a:p>
          <a:p>
            <a:pPr indent="-228600" defTabSz="914400">
              <a:spcBef>
                <a:spcPts val="500"/>
              </a:spcBef>
              <a:defRPr sz="2400"/>
            </a:pPr>
            <a:r>
              <a:rPr lang="en-US" sz="1700"/>
              <a:t>Cultural Capital</a:t>
            </a:r>
          </a:p>
          <a:p>
            <a:pPr indent="-228600" defTabSz="914400">
              <a:spcBef>
                <a:spcPts val="500"/>
              </a:spcBef>
              <a:defRPr sz="2400"/>
            </a:pPr>
            <a:r>
              <a:rPr lang="en-US" sz="1700"/>
              <a:t>The fields of cultural construction </a:t>
            </a:r>
          </a:p>
        </p:txBody>
      </p:sp>
      <p:cxnSp>
        <p:nvCxnSpPr>
          <p:cNvPr id="122" name="Straight Connector 12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34555292-7E89-F749-9570-660C1465ED3C}"/>
              </a:ext>
            </a:extLst>
          </p:cNvPr>
          <p:cNvSpPr>
            <a:spLocks noGrp="1"/>
          </p:cNvSpPr>
          <p:nvPr>
            <p:ph sz="half" idx="2"/>
          </p:nvPr>
        </p:nvSpPr>
        <p:spPr>
          <a:xfrm>
            <a:off x="6338703" y="1412489"/>
            <a:ext cx="2398275" cy="4363844"/>
          </a:xfrm>
        </p:spPr>
        <p:txBody>
          <a:bodyPr>
            <a:normAutofit/>
          </a:bodyPr>
          <a:lstStyle/>
          <a:p>
            <a:r>
              <a:rPr lang="en-GB" sz="1700"/>
              <a:t>The habitus is acquired through imitation (mimesis) and is the reality in which individuals are socialized, which includes their individual experience and opportunities. Thus, the habitus represents the way group culture and personal history shape the body and the mind; as a result, it shapes present social actions of an individual</a:t>
            </a:r>
          </a:p>
        </p:txBody>
      </p:sp>
      <p:sp>
        <p:nvSpPr>
          <p:cNvPr id="113" name="Slide Number"/>
          <p:cNvSpPr txBox="1">
            <a:spLocks noGrp="1"/>
          </p:cNvSpPr>
          <p:nvPr>
            <p:ph type="sldNum" sz="quarter" idx="12"/>
          </p:nvPr>
        </p:nvSpPr>
        <p:spPr>
          <a:xfrm>
            <a:off x="6901774" y="6356350"/>
            <a:ext cx="1613576" cy="36512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ormAutofit/>
          </a:bodyPr>
          <a:lstStyle/>
          <a:p>
            <a:pPr>
              <a:spcAft>
                <a:spcPts val="600"/>
              </a:spcAft>
            </a:pPr>
            <a:fld id="{86CB4B4D-7CA3-9044-876B-883B54F8677D}" type="slidenum">
              <a:rPr lang="en-US"/>
              <a:pPr>
                <a:spcAft>
                  <a:spcPts val="600"/>
                </a:spcAft>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domyślny">
  <a:themeElements>
    <a:clrScheme name="Projekt domyślny">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Projekt domyślny">
      <a:majorFont>
        <a:latin typeface="Helvetica"/>
        <a:ea typeface="Helvetica"/>
        <a:cs typeface="Helvetica"/>
      </a:majorFont>
      <a:minorFont>
        <a:latin typeface="Arial"/>
        <a:ea typeface="Arial"/>
        <a:cs typeface="Arial"/>
      </a:minorFont>
    </a:fontScheme>
    <a:fmtScheme name="Projekt domyśl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541</Words>
  <Application>Microsoft Macintosh PowerPoint</Application>
  <PresentationFormat>On-screen Show (4:3)</PresentationFormat>
  <Paragraphs>51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 Neue Medium</vt:lpstr>
      <vt:lpstr>Office Theme</vt:lpstr>
      <vt:lpstr>Culture and Ideology </vt:lpstr>
      <vt:lpstr>Ideology…. again</vt:lpstr>
      <vt:lpstr>James Bond</vt:lpstr>
      <vt:lpstr>Eco Umberto (1932-2016)  The Myth of Superman</vt:lpstr>
      <vt:lpstr>The socialist time – other time of a superhuman </vt:lpstr>
      <vt:lpstr>PowerPoint Presentation</vt:lpstr>
      <vt:lpstr>Louis Althusser </vt:lpstr>
      <vt:lpstr>Antonio Gramsci - Ideology &amp; Hegemony</vt:lpstr>
      <vt:lpstr>Pierre-Félix Bourdieu </vt:lpstr>
      <vt:lpstr>Slavoj Žižek (1949)  Pervet’s Guide to Cinema https://www.youtube.com/watch?v=t1ZUmIWDLYY </vt:lpstr>
      <vt:lpstr>Exercises: watch a film and analyse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and Ideology </dc:title>
  <dc:creator>Urszula Chowaniec</dc:creator>
  <cp:lastModifiedBy>Urszula Chowaniec</cp:lastModifiedBy>
  <cp:revision>1</cp:revision>
  <dcterms:created xsi:type="dcterms:W3CDTF">2020-05-04T18:53:51Z</dcterms:created>
  <dcterms:modified xsi:type="dcterms:W3CDTF">2020-05-04T18:54:08Z</dcterms:modified>
</cp:coreProperties>
</file>